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4" r:id="rId3"/>
  </p:sldMasterIdLst>
  <p:notesMasterIdLst>
    <p:notesMasterId r:id="rId5"/>
  </p:notesMasterIdLst>
  <p:sldIdLst>
    <p:sldId id="256" r:id="rId4"/>
    <p:sldId id="314" r:id="rId6"/>
    <p:sldId id="272" r:id="rId7"/>
    <p:sldId id="258" r:id="rId8"/>
    <p:sldId id="259" r:id="rId9"/>
    <p:sldId id="319" r:id="rId10"/>
    <p:sldId id="320" r:id="rId11"/>
    <p:sldId id="271" r:id="rId12"/>
    <p:sldId id="270" r:id="rId13"/>
    <p:sldId id="273" r:id="rId14"/>
    <p:sldId id="321" r:id="rId15"/>
    <p:sldId id="322" r:id="rId16"/>
    <p:sldId id="323" r:id="rId17"/>
    <p:sldId id="324" r:id="rId18"/>
    <p:sldId id="325" r:id="rId19"/>
    <p:sldId id="275" r:id="rId20"/>
    <p:sldId id="327" r:id="rId21"/>
    <p:sldId id="326" r:id="rId22"/>
    <p:sldId id="329" r:id="rId23"/>
    <p:sldId id="330" r:id="rId24"/>
    <p:sldId id="286" r:id="rId25"/>
    <p:sldId id="337" r:id="rId26"/>
    <p:sldId id="279" r:id="rId27"/>
    <p:sldId id="332" r:id="rId28"/>
    <p:sldId id="281" r:id="rId29"/>
    <p:sldId id="288" r:id="rId30"/>
    <p:sldId id="269" r:id="rId31"/>
  </p:sldIdLst>
  <p:sldSz cx="9144000" cy="5143500"/>
  <p:notesSz cx="5143500" cy="9144000"/>
  <p:custDataLst>
    <p:tags r:id="rId36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468A6D-FD57-445B-983A-14EA8F392B02}" styleName="{9007f31c-41a2-438a-a62f-a73b1a99f2de}">
    <a:band1H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DDDDDD"/>
              </a:solidFill>
            </a:ln>
          </a:top>
          <a:bottom>
            <a:ln w="12700" cmpd="sng">
              <a:solidFill>
                <a:srgbClr val="DDDDDD"/>
              </a:solidFill>
            </a:ln>
          </a:bottom>
        </a:tcBdr>
        <a:fill>
          <a:solidFill>
            <a:srgbClr val="FFFFFF"/>
          </a:solidFill>
        </a:fill>
      </a:tcStyle>
    </a:band1H>
    <a:band2H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DDDDDD"/>
              </a:solidFill>
            </a:ln>
          </a:top>
          <a:bottom>
            <a:ln w="12700" cmpd="sng">
              <a:solidFill>
                <a:srgbClr val="DDDDDD"/>
              </a:solidFill>
            </a:ln>
          </a:bottom>
        </a:tcBdr>
        <a:fill>
          <a:solidFill>
            <a:srgbClr val="EAEAEA"/>
          </a:solidFill>
        </a:fill>
      </a:tcStyle>
    </a:band2H>
    <a:firstRow>
      <a:tcTxStyle>
        <a:fontRef idx="none">
          <a:prstClr val="black"/>
        </a:fontRef>
      </a:tcTxStyle>
      <a:tcStyle>
        <a:tcBdr/>
        <a:fill>
          <a:solidFill>
            <a:srgbClr val="8BADDA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tags" Target="tags/tag212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因为微服务架构优势，我们选择实现以下逻辑架构图：</a:t>
            </a:r>
            <a:endParaRPr lang="zh-CN" altLang="en-US" dirty="0"/>
          </a:p>
          <a:p>
            <a:r>
              <a:rPr lang="zh-CN" altLang="en-US">
                <a:ln>
                  <a:noFill/>
                  <a:prstDash val="sysDot"/>
                </a:ln>
                <a:solidFill>
                  <a:schemeClr val="dk1">
                    <a:lumMod val="80000"/>
                    <a:lumOff val="20000"/>
                  </a:schemeClr>
                </a:solidFill>
                <a:cs typeface="+mn-ea"/>
                <a:sym typeface="+mn-ea"/>
              </a:rPr>
              <a:t>分为网关层、基础设施层、业务服务层、中间件与基础设施层以及技术栈层。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41335-744F-4E3E-B9E8-9CF9BAA8EA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读标题和一些文字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读标题和一些文字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需求分析与设计阶段（</a:t>
            </a:r>
            <a:r>
              <a:rPr lang="en-US" altLang="zh-CN" dirty="0"/>
              <a:t>1</a:t>
            </a:r>
            <a:r>
              <a:rPr lang="zh-CN" altLang="en-US" dirty="0"/>
              <a:t>-</a:t>
            </a:r>
            <a:r>
              <a:rPr lang="en-US" altLang="zh-CN" dirty="0"/>
              <a:t>2</a:t>
            </a:r>
            <a:r>
              <a:rPr lang="zh-CN" altLang="en-US" dirty="0"/>
              <a:t>周）：</a:t>
            </a:r>
            <a:r>
              <a:rPr lang="en-US" altLang="zh-CN" dirty="0"/>
              <a:t>2. </a:t>
            </a:r>
            <a:r>
              <a:rPr lang="zh-CN" altLang="en-US" dirty="0"/>
              <a:t>基础框架搭建与基础功能开发阶段（</a:t>
            </a:r>
            <a:r>
              <a:rPr lang="en-US" altLang="zh-CN" dirty="0"/>
              <a:t>3</a:t>
            </a:r>
            <a:r>
              <a:rPr lang="zh-CN" altLang="en-US" dirty="0"/>
              <a:t>-</a:t>
            </a:r>
            <a:r>
              <a:rPr lang="en-US" altLang="zh-CN" dirty="0"/>
              <a:t>4</a:t>
            </a:r>
            <a:r>
              <a:rPr lang="zh-CN" altLang="en-US" dirty="0"/>
              <a:t>周）：</a:t>
            </a:r>
            <a:r>
              <a:rPr lang="en-US" altLang="zh-CN" dirty="0"/>
              <a:t>3. </a:t>
            </a:r>
            <a:r>
              <a:rPr lang="zh-CN" altLang="en-US" dirty="0"/>
              <a:t>核心功能模块开发与整合阶段（</a:t>
            </a:r>
            <a:r>
              <a:rPr lang="en-US" altLang="zh-CN" dirty="0"/>
              <a:t>4</a:t>
            </a:r>
            <a:r>
              <a:rPr lang="zh-CN" altLang="en-US" dirty="0"/>
              <a:t>-</a:t>
            </a:r>
            <a:r>
              <a:rPr lang="en-US" altLang="zh-CN" dirty="0"/>
              <a:t>5</a:t>
            </a:r>
            <a:r>
              <a:rPr lang="zh-CN" altLang="en-US" dirty="0"/>
              <a:t>周）：</a:t>
            </a:r>
            <a:r>
              <a:rPr lang="en-US" altLang="zh-CN" dirty="0"/>
              <a:t>4. </a:t>
            </a:r>
            <a:r>
              <a:rPr lang="zh-CN" altLang="en-US" dirty="0"/>
              <a:t>系统优化与交付阶段（</a:t>
            </a:r>
            <a:r>
              <a:rPr lang="en-US" altLang="zh-CN" dirty="0"/>
              <a:t>2</a:t>
            </a:r>
            <a:r>
              <a:rPr lang="zh-CN" altLang="en-US" dirty="0"/>
              <a:t>周）：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普及 发展 需求 平台 目标全读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目标是  想要实现的是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读标题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4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8271240" y="3607127"/>
            <a:ext cx="872760" cy="153637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4109" y="273845"/>
            <a:ext cx="8155781" cy="5155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49" y="4679157"/>
            <a:ext cx="2191940" cy="279466"/>
          </a:xfrm>
        </p:spPr>
        <p:txBody>
          <a:bodyPr/>
          <a:lstStyle/>
          <a:p>
            <a:fld id="{17B61D2E-5690-4C9D-A84F-76BBD1AD9F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目录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511510" y="6024135"/>
            <a:ext cx="2256660" cy="26478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440153" y="6024135"/>
            <a:ext cx="3309768" cy="26478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419899" y="6024135"/>
            <a:ext cx="2256660" cy="26478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4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573526" y="6183551"/>
            <a:ext cx="2530262" cy="29688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857243" y="6183551"/>
            <a:ext cx="3711050" cy="29688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319500" y="6183551"/>
            <a:ext cx="2530262" cy="29688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6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3" Type="http://schemas.openxmlformats.org/officeDocument/2006/relationships/notesSlide" Target="../notesSlides/notesSlide13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93.xml"/><Relationship Id="rId10" Type="http://schemas.openxmlformats.org/officeDocument/2006/relationships/tags" Target="../tags/tag92.xml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7" Type="http://schemas.openxmlformats.org/officeDocument/2006/relationships/notesSlide" Target="../notesSlides/notesSlide17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119.xml"/><Relationship Id="rId24" Type="http://schemas.openxmlformats.org/officeDocument/2006/relationships/tags" Target="../tags/tag118.xml"/><Relationship Id="rId23" Type="http://schemas.openxmlformats.org/officeDocument/2006/relationships/tags" Target="../tags/tag117.xml"/><Relationship Id="rId22" Type="http://schemas.openxmlformats.org/officeDocument/2006/relationships/tags" Target="../tags/tag116.xml"/><Relationship Id="rId21" Type="http://schemas.openxmlformats.org/officeDocument/2006/relationships/tags" Target="../tags/tag115.xml"/><Relationship Id="rId20" Type="http://schemas.openxmlformats.org/officeDocument/2006/relationships/tags" Target="../tags/tag114.xml"/><Relationship Id="rId2" Type="http://schemas.openxmlformats.org/officeDocument/2006/relationships/tags" Target="../tags/tag96.xml"/><Relationship Id="rId19" Type="http://schemas.openxmlformats.org/officeDocument/2006/relationships/tags" Target="../tags/tag113.xml"/><Relationship Id="rId18" Type="http://schemas.openxmlformats.org/officeDocument/2006/relationships/tags" Target="../tags/tag112.xml"/><Relationship Id="rId17" Type="http://schemas.openxmlformats.org/officeDocument/2006/relationships/tags" Target="../tags/tag111.xml"/><Relationship Id="rId16" Type="http://schemas.openxmlformats.org/officeDocument/2006/relationships/tags" Target="../tags/tag110.xml"/><Relationship Id="rId15" Type="http://schemas.openxmlformats.org/officeDocument/2006/relationships/tags" Target="../tags/tag109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123.xml"/><Relationship Id="rId7" Type="http://schemas.openxmlformats.org/officeDocument/2006/relationships/image" Target="../media/image15.png"/><Relationship Id="rId6" Type="http://schemas.openxmlformats.org/officeDocument/2006/relationships/tags" Target="../tags/tag122.xml"/><Relationship Id="rId5" Type="http://schemas.openxmlformats.org/officeDocument/2006/relationships/image" Target="../media/image14.png"/><Relationship Id="rId4" Type="http://schemas.openxmlformats.org/officeDocument/2006/relationships/tags" Target="../tags/tag121.xml"/><Relationship Id="rId3" Type="http://schemas.openxmlformats.org/officeDocument/2006/relationships/image" Target="../media/image13.png"/><Relationship Id="rId21" Type="http://schemas.openxmlformats.org/officeDocument/2006/relationships/notesSlide" Target="../notesSlides/notesSlide18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120.xml"/><Relationship Id="rId19" Type="http://schemas.openxmlformats.org/officeDocument/2006/relationships/image" Target="../media/image23.jpeg"/><Relationship Id="rId18" Type="http://schemas.openxmlformats.org/officeDocument/2006/relationships/image" Target="../media/image22.jpeg"/><Relationship Id="rId17" Type="http://schemas.openxmlformats.org/officeDocument/2006/relationships/image" Target="../media/image21.png"/><Relationship Id="rId16" Type="http://schemas.openxmlformats.org/officeDocument/2006/relationships/image" Target="../media/image20.jpeg"/><Relationship Id="rId15" Type="http://schemas.openxmlformats.org/officeDocument/2006/relationships/image" Target="../media/image19.png"/><Relationship Id="rId14" Type="http://schemas.openxmlformats.org/officeDocument/2006/relationships/tags" Target="../tags/tag126.xml"/><Relationship Id="rId13" Type="http://schemas.openxmlformats.org/officeDocument/2006/relationships/image" Target="../media/image18.png"/><Relationship Id="rId12" Type="http://schemas.openxmlformats.org/officeDocument/2006/relationships/tags" Target="../tags/tag125.xml"/><Relationship Id="rId11" Type="http://schemas.openxmlformats.org/officeDocument/2006/relationships/image" Target="../media/image17.png"/><Relationship Id="rId10" Type="http://schemas.openxmlformats.org/officeDocument/2006/relationships/tags" Target="../tags/tag124.xml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1.png"/><Relationship Id="rId16" Type="http://schemas.openxmlformats.org/officeDocument/2006/relationships/notesSlide" Target="../notesSlides/notesSlide19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35.jpeg"/><Relationship Id="rId13" Type="http://schemas.openxmlformats.org/officeDocument/2006/relationships/image" Target="../media/image34.jpeg"/><Relationship Id="rId12" Type="http://schemas.openxmlformats.org/officeDocument/2006/relationships/image" Target="../media/image33.jpeg"/><Relationship Id="rId11" Type="http://schemas.openxmlformats.org/officeDocument/2006/relationships/image" Target="../media/image32.jpeg"/><Relationship Id="rId10" Type="http://schemas.openxmlformats.org/officeDocument/2006/relationships/image" Target="../media/image31.jpe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5" Type="http://schemas.openxmlformats.org/officeDocument/2006/relationships/notesSlide" Target="../notesSlides/notesSlide21.xml"/><Relationship Id="rId14" Type="http://schemas.openxmlformats.org/officeDocument/2006/relationships/slideLayout" Target="../slideLayouts/slideLayout6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4" Type="http://schemas.openxmlformats.org/officeDocument/2006/relationships/notesSlide" Target="../notesSlides/notesSlide23.xml"/><Relationship Id="rId23" Type="http://schemas.openxmlformats.org/officeDocument/2006/relationships/slideLayout" Target="../slideLayouts/slideLayout6.xml"/><Relationship Id="rId22" Type="http://schemas.openxmlformats.org/officeDocument/2006/relationships/tags" Target="../tags/tag155.xml"/><Relationship Id="rId21" Type="http://schemas.openxmlformats.org/officeDocument/2006/relationships/tags" Target="../tags/tag154.xml"/><Relationship Id="rId20" Type="http://schemas.openxmlformats.org/officeDocument/2006/relationships/tags" Target="../tags/tag153.xml"/><Relationship Id="rId2" Type="http://schemas.openxmlformats.org/officeDocument/2006/relationships/tags" Target="../tags/tag139.xml"/><Relationship Id="rId19" Type="http://schemas.openxmlformats.org/officeDocument/2006/relationships/tags" Target="../tags/tag152.xml"/><Relationship Id="rId18" Type="http://schemas.openxmlformats.org/officeDocument/2006/relationships/image" Target="../media/image39.jpeg"/><Relationship Id="rId17" Type="http://schemas.openxmlformats.org/officeDocument/2006/relationships/tags" Target="../tags/tag151.xml"/><Relationship Id="rId16" Type="http://schemas.openxmlformats.org/officeDocument/2006/relationships/image" Target="../media/image38.jpeg"/><Relationship Id="rId15" Type="http://schemas.openxmlformats.org/officeDocument/2006/relationships/tags" Target="../tags/tag150.xml"/><Relationship Id="rId14" Type="http://schemas.openxmlformats.org/officeDocument/2006/relationships/image" Target="../media/image37.jpeg"/><Relationship Id="rId13" Type="http://schemas.openxmlformats.org/officeDocument/2006/relationships/tags" Target="../tags/tag149.xml"/><Relationship Id="rId12" Type="http://schemas.openxmlformats.org/officeDocument/2006/relationships/image" Target="../media/image36.jpeg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7" Type="http://schemas.openxmlformats.org/officeDocument/2006/relationships/notesSlide" Target="../notesSlides/notesSlide24.xml"/><Relationship Id="rId36" Type="http://schemas.openxmlformats.org/officeDocument/2006/relationships/slideLayout" Target="../slideLayouts/slideLayout1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4" Type="http://schemas.openxmlformats.org/officeDocument/2006/relationships/notesSlide" Target="../notesSlides/notesSlide25.xml"/><Relationship Id="rId23" Type="http://schemas.openxmlformats.org/officeDocument/2006/relationships/slideLayout" Target="../slideLayouts/slideLayout6.xml"/><Relationship Id="rId22" Type="http://schemas.openxmlformats.org/officeDocument/2006/relationships/tags" Target="../tags/tag210.xml"/><Relationship Id="rId21" Type="http://schemas.openxmlformats.org/officeDocument/2006/relationships/tags" Target="../tags/tag209.xml"/><Relationship Id="rId20" Type="http://schemas.openxmlformats.org/officeDocument/2006/relationships/tags" Target="../tags/tag208.xml"/><Relationship Id="rId2" Type="http://schemas.openxmlformats.org/officeDocument/2006/relationships/tags" Target="../tags/tag190.xml"/><Relationship Id="rId19" Type="http://schemas.openxmlformats.org/officeDocument/2006/relationships/tags" Target="../tags/tag207.xml"/><Relationship Id="rId18" Type="http://schemas.openxmlformats.org/officeDocument/2006/relationships/tags" Target="../tags/tag206.xml"/><Relationship Id="rId17" Type="http://schemas.openxmlformats.org/officeDocument/2006/relationships/tags" Target="../tags/tag205.xml"/><Relationship Id="rId16" Type="http://schemas.openxmlformats.org/officeDocument/2006/relationships/tags" Target="../tags/tag204.xml"/><Relationship Id="rId15" Type="http://schemas.openxmlformats.org/officeDocument/2006/relationships/tags" Target="../tags/tag203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211.xml"/><Relationship Id="rId1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6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jpeg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9" Type="http://schemas.openxmlformats.org/officeDocument/2006/relationships/notesSlide" Target="../notesSlides/notesSlide5.xml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47.xml"/><Relationship Id="rId26" Type="http://schemas.openxmlformats.org/officeDocument/2006/relationships/tags" Target="../tags/tag46.xml"/><Relationship Id="rId25" Type="http://schemas.openxmlformats.org/officeDocument/2006/relationships/tags" Target="../tags/tag45.xml"/><Relationship Id="rId24" Type="http://schemas.openxmlformats.org/officeDocument/2006/relationships/tags" Target="../tags/tag44.xml"/><Relationship Id="rId23" Type="http://schemas.openxmlformats.org/officeDocument/2006/relationships/tags" Target="../tags/tag43.xml"/><Relationship Id="rId22" Type="http://schemas.openxmlformats.org/officeDocument/2006/relationships/tags" Target="../tags/tag42.xml"/><Relationship Id="rId21" Type="http://schemas.openxmlformats.org/officeDocument/2006/relationships/tags" Target="../tags/tag41.xml"/><Relationship Id="rId20" Type="http://schemas.openxmlformats.org/officeDocument/2006/relationships/tags" Target="../tags/tag40.xml"/><Relationship Id="rId2" Type="http://schemas.openxmlformats.org/officeDocument/2006/relationships/tags" Target="../tags/tag27.xml"/><Relationship Id="rId19" Type="http://schemas.openxmlformats.org/officeDocument/2006/relationships/tags" Target="../tags/tag39.xml"/><Relationship Id="rId18" Type="http://schemas.openxmlformats.org/officeDocument/2006/relationships/tags" Target="../tags/tag38.xml"/><Relationship Id="rId17" Type="http://schemas.openxmlformats.org/officeDocument/2006/relationships/image" Target="../media/image10.jpeg"/><Relationship Id="rId16" Type="http://schemas.openxmlformats.org/officeDocument/2006/relationships/tags" Target="../tags/tag37.xml"/><Relationship Id="rId15" Type="http://schemas.openxmlformats.org/officeDocument/2006/relationships/image" Target="../media/image9.jpeg"/><Relationship Id="rId14" Type="http://schemas.openxmlformats.org/officeDocument/2006/relationships/tags" Target="../tags/tag36.xml"/><Relationship Id="rId13" Type="http://schemas.openxmlformats.org/officeDocument/2006/relationships/image" Target="../media/image8.jpeg"/><Relationship Id="rId12" Type="http://schemas.openxmlformats.org/officeDocument/2006/relationships/tags" Target="../tags/tag35.xml"/><Relationship Id="rId11" Type="http://schemas.openxmlformats.org/officeDocument/2006/relationships/image" Target="../media/image7.jpeg"/><Relationship Id="rId10" Type="http://schemas.openxmlformats.org/officeDocument/2006/relationships/tags" Target="../tags/tag34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48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9" Type="http://schemas.openxmlformats.org/officeDocument/2006/relationships/notesSlide" Target="../notesSlides/notesSlide7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65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090" y="1216152"/>
            <a:ext cx="9059779" cy="28936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3890" b="1" kern="0" spc="144" dirty="0">
                <a:solidFill>
                  <a:srgbClr val="374D87"/>
                </a:solidFill>
                <a:latin typeface="微软雅黑" charset="0"/>
                <a:ea typeface="微软雅黑" charset="0"/>
                <a:cs typeface="微软雅黑" charset="0"/>
              </a:rPr>
              <a:t>   知你社交</a:t>
            </a:r>
            <a:endParaRPr lang="zh-CN" altLang="en-US" sz="3890" b="1" kern="0" spc="144" dirty="0">
              <a:solidFill>
                <a:srgbClr val="374D87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2000" b="1" kern="0" spc="144" dirty="0">
                <a:solidFill>
                  <a:srgbClr val="374D87"/>
                </a:solidFill>
                <a:latin typeface="微软雅黑" charset="0"/>
                <a:ea typeface="微软雅黑" charset="0"/>
                <a:cs typeface="微软雅黑" charset="0"/>
              </a:rPr>
              <a:t>                           -基于</a:t>
            </a:r>
            <a:r>
              <a:rPr lang="en-US" altLang="zh-CN" sz="2000" b="1" kern="0" spc="144" dirty="0">
                <a:solidFill>
                  <a:srgbClr val="374D87"/>
                </a:solidFill>
                <a:latin typeface="微软雅黑" charset="0"/>
                <a:ea typeface="微软雅黑" charset="0"/>
                <a:cs typeface="微软雅黑" charset="0"/>
              </a:rPr>
              <a:t>Spring boot</a:t>
            </a:r>
            <a:r>
              <a:rPr lang="zh-CN" altLang="en-US" sz="2000" b="1" kern="0" spc="144" dirty="0">
                <a:solidFill>
                  <a:srgbClr val="374D87"/>
                </a:solidFill>
                <a:latin typeface="微软雅黑" charset="0"/>
                <a:ea typeface="微软雅黑" charset="0"/>
                <a:cs typeface="微软雅黑" charset="0"/>
              </a:rPr>
              <a:t>的</a:t>
            </a:r>
            <a:r>
              <a:rPr lang="en-US" altLang="zh-CN" sz="2000" b="1" kern="0" spc="144" dirty="0">
                <a:solidFill>
                  <a:srgbClr val="374D87"/>
                </a:solidFill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 lang="zh-CN" altLang="en-US" sz="2000" b="1" kern="0" spc="144" dirty="0">
                <a:solidFill>
                  <a:srgbClr val="374D87"/>
                </a:solidFill>
                <a:latin typeface="微软雅黑" charset="0"/>
                <a:ea typeface="微软雅黑" charset="0"/>
                <a:cs typeface="微软雅黑" charset="0"/>
              </a:rPr>
              <a:t>个性化社交平台</a:t>
            </a:r>
            <a:endParaRPr lang="zh-CN" altLang="en-US" sz="2000" b="1" kern="0" spc="144" dirty="0">
              <a:solidFill>
                <a:srgbClr val="374D87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3890" b="1" kern="0" spc="144" dirty="0">
                <a:solidFill>
                  <a:srgbClr val="374D87"/>
                </a:solidFill>
                <a:latin typeface="微软雅黑" charset="0"/>
                <a:ea typeface="微软雅黑" charset="0"/>
                <a:cs typeface="微软雅黑" charset="0"/>
              </a:rPr>
              <a:t>                                 </a:t>
            </a:r>
            <a:r>
              <a:rPr lang="zh-CN" altLang="en-US" sz="3890" b="1" kern="0" spc="144" dirty="0">
                <a:solidFill>
                  <a:srgbClr val="374D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开题</a:t>
            </a:r>
            <a:r>
              <a:rPr lang="en-US" sz="3890" b="1" kern="0" spc="144" dirty="0">
                <a:solidFill>
                  <a:srgbClr val="374D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报告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778510" y="3614420"/>
            <a:ext cx="2747010" cy="11156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汇报人: </a:t>
            </a:r>
            <a:r>
              <a:rPr lang="en-US" altLang="zh-CN" sz="158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2250763</a:t>
            </a:r>
            <a:r>
              <a:rPr lang="zh-CN" altLang="en-US" sz="158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李俊旻</a:t>
            </a:r>
            <a:endParaRPr lang="en-US" sz="1585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2025-03-13</a:t>
            </a:r>
            <a:endParaRPr lang="zh-CN" altLang="en-US" sz="158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endParaRPr lang="en-US" altLang="zh-CN" sz="1585" b="1" spc="13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25232" y="30280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A75F3"/>
          </a:solidFill>
        </p:spPr>
      </p:sp>
      <p:sp>
        <p:nvSpPr>
          <p:cNvPr id="7" name="Shape 4"/>
          <p:cNvSpPr/>
          <p:nvPr/>
        </p:nvSpPr>
        <p:spPr>
          <a:xfrm>
            <a:off x="1150837" y="30280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A75F3"/>
          </a:solidFill>
        </p:spPr>
      </p:sp>
      <p:sp>
        <p:nvSpPr>
          <p:cNvPr id="8" name="Shape 5"/>
          <p:cNvSpPr/>
          <p:nvPr/>
        </p:nvSpPr>
        <p:spPr>
          <a:xfrm>
            <a:off x="1476442" y="30280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7EB5F6"/>
          </a:solidFill>
        </p:spPr>
      </p:sp>
      <p:sp>
        <p:nvSpPr>
          <p:cNvPr id="9" name="Shape 6"/>
          <p:cNvSpPr/>
          <p:nvPr/>
        </p:nvSpPr>
        <p:spPr>
          <a:xfrm>
            <a:off x="1802047" y="30280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B8D6FA"/>
          </a:solid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34440" y="2066290"/>
            <a:ext cx="908685" cy="633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374D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3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2389151" y="1975030"/>
            <a:ext cx="6294179" cy="6908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2880" b="1" dirty="0">
                <a:solidFill>
                  <a:srgbClr val="374D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逻辑</a:t>
            </a:r>
            <a:r>
              <a:rPr lang="zh-CN" altLang="en-US" sz="2880" b="1" dirty="0">
                <a:solidFill>
                  <a:srgbClr val="374D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架构</a:t>
            </a:r>
            <a:endParaRPr lang="zh-CN" altLang="en-US" sz="2880" b="1" dirty="0">
              <a:solidFill>
                <a:srgbClr val="374D8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356259" y="687705"/>
            <a:ext cx="3971925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如图所示，在结合技术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选型与物理模型的设计后，我们完成从分层架构到基于服务架构过渡</a:t>
            </a:r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4395788" y="1713865"/>
            <a:ext cx="3823811" cy="3154204"/>
            <a:chOff x="8498" y="3255"/>
            <a:chExt cx="9638" cy="6652"/>
          </a:xfrm>
        </p:grpSpPr>
        <p:sp>
          <p:nvSpPr>
            <p:cNvPr id="20" name="矩形: 圆角 14"/>
            <p:cNvSpPr/>
            <p:nvPr>
              <p:custDataLst>
                <p:tags r:id="rId2"/>
              </p:custDataLst>
            </p:nvPr>
          </p:nvSpPr>
          <p:spPr>
            <a:xfrm>
              <a:off x="8498" y="3255"/>
              <a:ext cx="9638" cy="6652"/>
            </a:xfrm>
            <a:prstGeom prst="roundRect">
              <a:avLst>
                <a:gd name="adj" fmla="val 4150"/>
              </a:avLst>
            </a:prstGeom>
            <a:solidFill>
              <a:srgbClr val="FFFFFF"/>
            </a:solidFill>
            <a:ln w="3175" cap="flat" cmpd="sng" algn="ctr">
              <a:solidFill>
                <a:schemeClr val="accent1">
                  <a:lumMod val="100000"/>
                  <a:alpha val="2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0" dist="76200" dir="5399999" algn="bl" rotWithShape="0">
                <a:schemeClr val="accent1">
                  <a:alpha val="20000"/>
                </a:schemeClr>
              </a:outerShdw>
            </a:effectLst>
          </p:spPr>
          <p:txBody>
            <a:bodyPr rtlCol="0" anchor="ctr"/>
            <a:p>
              <a:pPr algn="ctr"/>
              <a:endParaRPr kumimoji="1" lang="zh-CN" altLang="en-US" sz="2400">
                <a:latin typeface="+mj-ea"/>
                <a:ea typeface="+mj-ea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9305" y="4296"/>
              <a:ext cx="7997" cy="994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p>
              <a:pPr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>
                  <a:ln>
                    <a:noFill/>
                    <a:prstDash val="sysDot"/>
                  </a:ln>
                  <a:solidFill>
                    <a:schemeClr val="dk1">
                      <a:lumMod val="80000"/>
                      <a:lumOff val="20000"/>
                    </a:schemeClr>
                  </a:solidFill>
                  <a:latin typeface="+mn-ea"/>
                  <a:cs typeface="+mn-ea"/>
                </a:rPr>
                <a:t>采用基于Spring Cloud Alibaba的微服务架构，确保系统功能完整性、数据安全性及高扩展性。</a:t>
              </a:r>
              <a:endParaRPr lang="zh-CN" altLang="en-US" sz="1050">
                <a:ln>
                  <a:noFill/>
                  <a:prstDash val="sysDot"/>
                </a:ln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4"/>
              </p:custDataLst>
            </p:nvPr>
          </p:nvSpPr>
          <p:spPr>
            <a:xfrm>
              <a:off x="9305" y="3704"/>
              <a:ext cx="5695" cy="465"/>
            </a:xfrm>
            <a:prstGeom prst="rect">
              <a:avLst/>
            </a:prstGeom>
          </p:spPr>
          <p:txBody>
            <a:bodyPr wrap="square" lIns="0" tIns="0" rIns="0" bIns="0" anchor="b" anchorCtr="0">
              <a:noAutofit/>
            </a:bodyPr>
            <a:p>
              <a:pPr algn="just">
                <a:spcBef>
                  <a:spcPct val="0"/>
                </a:spcBef>
                <a:spcAft>
                  <a:spcPct val="0"/>
                </a:spcAft>
                <a:buClr>
                  <a:srgbClr val="F29500"/>
                </a:buClr>
                <a:buSzPct val="130000"/>
              </a:pPr>
              <a:r>
                <a:rPr lang="zh-CN" altLang="en-US" sz="1350" b="1">
                  <a:solidFill>
                    <a:srgbClr val="000000"/>
                  </a:solidFill>
                  <a:latin typeface="+mn-ea"/>
                  <a:cs typeface="+mn-ea"/>
                </a:rPr>
                <a:t>微服务架构选择</a:t>
              </a:r>
              <a:endParaRPr lang="zh-CN" altLang="en-US" sz="1350" b="1">
                <a:solidFill>
                  <a:srgbClr val="000000"/>
                </a:solidFill>
                <a:latin typeface="+mn-ea"/>
                <a:cs typeface="+mn-ea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5"/>
              </p:custDataLst>
            </p:nvPr>
          </p:nvSpPr>
          <p:spPr>
            <a:xfrm>
              <a:off x="9305" y="6302"/>
              <a:ext cx="7997" cy="994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p>
              <a:pPr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>
                  <a:ln>
                    <a:noFill/>
                    <a:prstDash val="sysDot"/>
                  </a:ln>
                  <a:solidFill>
                    <a:schemeClr val="dk1">
                      <a:lumMod val="80000"/>
                      <a:lumOff val="20000"/>
                    </a:schemeClr>
                  </a:solidFill>
                  <a:latin typeface="+mn-ea"/>
                  <a:cs typeface="+mn-ea"/>
                </a:rPr>
                <a:t>微服务架构将复杂系统拆解为多个独立且功能完备的服务，提高开发效率和系统灵活性。</a:t>
              </a:r>
              <a:endParaRPr lang="zh-CN" altLang="en-US" sz="1050">
                <a:ln>
                  <a:noFill/>
                  <a:prstDash val="sysDot"/>
                </a:ln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6"/>
              </p:custDataLst>
            </p:nvPr>
          </p:nvSpPr>
          <p:spPr>
            <a:xfrm>
              <a:off x="9305" y="5711"/>
              <a:ext cx="5695" cy="465"/>
            </a:xfrm>
            <a:prstGeom prst="rect">
              <a:avLst/>
            </a:prstGeom>
          </p:spPr>
          <p:txBody>
            <a:bodyPr wrap="square" lIns="0" tIns="0" rIns="0" bIns="0" anchor="b" anchorCtr="0">
              <a:noAutofit/>
            </a:bodyPr>
            <a:p>
              <a:pPr algn="just">
                <a:spcBef>
                  <a:spcPct val="0"/>
                </a:spcBef>
                <a:spcAft>
                  <a:spcPct val="0"/>
                </a:spcAft>
                <a:buClr>
                  <a:srgbClr val="F29500"/>
                </a:buClr>
                <a:buSzPct val="130000"/>
              </a:pPr>
              <a:r>
                <a:rPr lang="zh-CN" altLang="en-US" sz="1350" b="1">
                  <a:solidFill>
                    <a:srgbClr val="000000"/>
                  </a:solidFill>
                  <a:latin typeface="+mn-ea"/>
                  <a:cs typeface="+mn-ea"/>
                </a:rPr>
                <a:t>微服务架构优势</a:t>
              </a:r>
              <a:endParaRPr lang="zh-CN" altLang="en-US" sz="1350" b="1">
                <a:solidFill>
                  <a:srgbClr val="000000"/>
                </a:solidFill>
                <a:latin typeface="+mn-ea"/>
                <a:cs typeface="+mn-ea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7"/>
              </p:custDataLst>
            </p:nvPr>
          </p:nvSpPr>
          <p:spPr>
            <a:xfrm>
              <a:off x="9305" y="7720"/>
              <a:ext cx="5695" cy="465"/>
            </a:xfrm>
            <a:prstGeom prst="rect">
              <a:avLst/>
            </a:prstGeom>
          </p:spPr>
          <p:txBody>
            <a:bodyPr wrap="square" lIns="0" tIns="0" rIns="0" bIns="0" anchor="b" anchorCtr="0">
              <a:noAutofit/>
            </a:bodyPr>
            <a:p>
              <a:pPr algn="just">
                <a:spcBef>
                  <a:spcPct val="0"/>
                </a:spcBef>
                <a:spcAft>
                  <a:spcPct val="0"/>
                </a:spcAft>
                <a:buClr>
                  <a:srgbClr val="F29500"/>
                </a:buClr>
                <a:buSzPct val="130000"/>
              </a:pPr>
              <a:r>
                <a:rPr lang="zh-CN" altLang="en-US" sz="1350" b="1">
                  <a:solidFill>
                    <a:srgbClr val="000000"/>
                  </a:solidFill>
                  <a:latin typeface="+mn-ea"/>
                  <a:cs typeface="+mn-ea"/>
                </a:rPr>
                <a:t>系统架构层次</a:t>
              </a:r>
              <a:endParaRPr lang="zh-CN" altLang="en-US" sz="1350" b="1">
                <a:solidFill>
                  <a:srgbClr val="000000"/>
                </a:solidFill>
                <a:latin typeface="+mn-ea"/>
                <a:cs typeface="+mn-ea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8"/>
              </p:custDataLst>
            </p:nvPr>
          </p:nvSpPr>
          <p:spPr>
            <a:xfrm>
              <a:off x="9305" y="8309"/>
              <a:ext cx="7997" cy="994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p>
              <a:pPr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>
                  <a:ln>
                    <a:noFill/>
                    <a:prstDash val="sysDot"/>
                  </a:ln>
                  <a:solidFill>
                    <a:schemeClr val="dk1">
                      <a:lumMod val="80000"/>
                      <a:lumOff val="2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系统架构分为网关层、基础设施层、业务服务层、中间件与基础设施层以及技术栈层。</a:t>
              </a:r>
              <a:endParaRPr lang="zh-CN" altLang="en-US" sz="1050">
                <a:ln>
                  <a:noFill/>
                  <a:prstDash val="sysDot"/>
                </a:ln>
                <a:solidFill>
                  <a:schemeClr val="dk1">
                    <a:lumMod val="80000"/>
                    <a:lumOff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sp>
        <p:nvSpPr>
          <p:cNvPr id="9" name="Text 0"/>
          <p:cNvSpPr/>
          <p:nvPr/>
        </p:nvSpPr>
        <p:spPr>
          <a:xfrm>
            <a:off x="86799" y="-31496"/>
            <a:ext cx="8509698" cy="6400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2590" b="1" dirty="0">
                <a:solidFill>
                  <a:srgbClr val="152A6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0"/>
              </a:rPr>
              <a:t>逻辑架构</a:t>
            </a:r>
            <a:endParaRPr lang="zh-CN" altLang="en-US" sz="2590" b="1" dirty="0">
              <a:solidFill>
                <a:srgbClr val="152A62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2" name="图片 1" descr="逻辑架构.drawi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560" y="608330"/>
            <a:ext cx="3345815" cy="4430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457200" y="332109"/>
            <a:ext cx="8229664" cy="702944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4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表现</a:t>
            </a:r>
            <a:r>
              <a:rPr lang="zh-CN" altLang="en-US" sz="4000" b="1" spc="24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4000" b="1" spc="24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587111" y="2752416"/>
            <a:ext cx="2365708" cy="207448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基于Vue框架开发，提供桌面用户界面，用户可以发布笔记、查看内容、互动并执行其他操作。</a:t>
            </a:r>
            <a:endParaRPr lang="zh-CN" altLang="en-US" sz="1600" spc="12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6"/>
          <p:cNvSpPr txBox="1"/>
          <p:nvPr>
            <p:custDataLst>
              <p:tags r:id="rId4"/>
            </p:custDataLst>
          </p:nvPr>
        </p:nvSpPr>
        <p:spPr>
          <a:xfrm>
            <a:off x="587111" y="1787794"/>
            <a:ext cx="2365708" cy="5809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spc="18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Web客户端</a:t>
            </a:r>
            <a:endParaRPr lang="zh-CN" altLang="en-US" sz="2400" spc="18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5"/>
            </p:custDataLst>
          </p:nvPr>
        </p:nvCxnSpPr>
        <p:spPr>
          <a:xfrm>
            <a:off x="1478378" y="2560224"/>
            <a:ext cx="583175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"/>
          <p:cNvSpPr txBox="1"/>
          <p:nvPr>
            <p:custDataLst>
              <p:tags r:id="rId6"/>
            </p:custDataLst>
          </p:nvPr>
        </p:nvSpPr>
        <p:spPr>
          <a:xfrm>
            <a:off x="3389513" y="2752416"/>
            <a:ext cx="2365708" cy="2074488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使用uni-app框架开发，提供移动用户界面，确保用户能够通过移动设备便捷访问平台。</a:t>
            </a:r>
            <a:endParaRPr lang="zh-CN" altLang="en-US" sz="1600" spc="12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文本框 6"/>
          <p:cNvSpPr txBox="1"/>
          <p:nvPr>
            <p:custDataLst>
              <p:tags r:id="rId7"/>
            </p:custDataLst>
          </p:nvPr>
        </p:nvSpPr>
        <p:spPr>
          <a:xfrm>
            <a:off x="3389513" y="1787794"/>
            <a:ext cx="2365708" cy="580974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spc="18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移动端界面（如有） </a:t>
            </a:r>
            <a:endParaRPr lang="en-US" altLang="zh-CN" sz="2400" spc="18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8"/>
            </p:custDataLst>
          </p:nvPr>
        </p:nvCxnSpPr>
        <p:spPr>
          <a:xfrm>
            <a:off x="4280780" y="2560224"/>
            <a:ext cx="583175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4"/>
          <p:cNvSpPr txBox="1"/>
          <p:nvPr>
            <p:custDataLst>
              <p:tags r:id="rId9"/>
            </p:custDataLst>
          </p:nvPr>
        </p:nvSpPr>
        <p:spPr>
          <a:xfrm>
            <a:off x="6191914" y="2752416"/>
            <a:ext cx="2365708" cy="2074488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600" spc="8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用户请求通过Nginx反向代理服务器分发到后端微服务，实现前后端解耦和负载均衡。这样可以确保用户请求的可靠分发以及快速的访问速度。</a:t>
            </a:r>
            <a:endParaRPr lang="zh-CN" altLang="en-US" sz="1600" spc="8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文本框 6"/>
          <p:cNvSpPr txBox="1"/>
          <p:nvPr>
            <p:custDataLst>
              <p:tags r:id="rId10"/>
            </p:custDataLst>
          </p:nvPr>
        </p:nvSpPr>
        <p:spPr>
          <a:xfrm>
            <a:off x="6191885" y="1787525"/>
            <a:ext cx="2632710" cy="581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spc="16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Nginx反向代理</a:t>
            </a:r>
            <a:endParaRPr lang="zh-CN" altLang="en-US" sz="2000" spc="16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11"/>
            </p:custDataLst>
          </p:nvPr>
        </p:nvCxnSpPr>
        <p:spPr>
          <a:xfrm>
            <a:off x="7083181" y="2560224"/>
            <a:ext cx="583175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457200" y="380369"/>
            <a:ext cx="8229664" cy="702944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4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网关</a:t>
            </a:r>
            <a:r>
              <a:rPr lang="zh-CN" altLang="en-US" sz="4000" b="1" spc="24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4000" b="1" spc="24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87111" y="2800676"/>
            <a:ext cx="2365708" cy="207448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使用Spring Cloud Gateway作为微服务的统一入口，提供请求路由和负载均衡功能。</a:t>
            </a:r>
            <a:endParaRPr lang="zh-CN" altLang="en-US" sz="1600" spc="12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6"/>
          <p:cNvSpPr txBox="1"/>
          <p:nvPr>
            <p:custDataLst>
              <p:tags r:id="rId4"/>
            </p:custDataLst>
          </p:nvPr>
        </p:nvSpPr>
        <p:spPr>
          <a:xfrm>
            <a:off x="587111" y="1836054"/>
            <a:ext cx="2365708" cy="5809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spc="18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服务网关层</a:t>
            </a:r>
            <a:endParaRPr lang="zh-CN" altLang="en-US" sz="2400" spc="18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5"/>
            </p:custDataLst>
          </p:nvPr>
        </p:nvCxnSpPr>
        <p:spPr>
          <a:xfrm>
            <a:off x="1478378" y="2608484"/>
            <a:ext cx="583175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4"/>
          <p:cNvSpPr txBox="1"/>
          <p:nvPr>
            <p:custDataLst>
              <p:tags r:id="rId6"/>
            </p:custDataLst>
          </p:nvPr>
        </p:nvSpPr>
        <p:spPr>
          <a:xfrm>
            <a:off x="3389513" y="2800676"/>
            <a:ext cx="2365708" cy="207448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用户请求被路由到相应的微服务，确保高效分发。支持动态路由和金丝雀发布（灰度发布）功能。</a:t>
            </a:r>
            <a:endParaRPr lang="zh-CN" altLang="en-US" sz="1600" spc="12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6"/>
          <p:cNvSpPr txBox="1"/>
          <p:nvPr>
            <p:custDataLst>
              <p:tags r:id="rId7"/>
            </p:custDataLst>
          </p:nvPr>
        </p:nvSpPr>
        <p:spPr>
          <a:xfrm>
            <a:off x="3389513" y="1836054"/>
            <a:ext cx="2365708" cy="580974"/>
          </a:xfrm>
          <a:prstGeom prst="rect">
            <a:avLst/>
          </a:prstGeom>
          <a:noFill/>
        </p:spPr>
        <p:txBody>
          <a:bodyPr wrap="square" rtlCol="0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spc="18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请求路由与负载均衡</a:t>
            </a:r>
            <a:endParaRPr lang="zh-CN" altLang="en-US" sz="2400" spc="18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8"/>
            </p:custDataLst>
          </p:nvPr>
        </p:nvCxnSpPr>
        <p:spPr>
          <a:xfrm>
            <a:off x="4280780" y="2608484"/>
            <a:ext cx="583175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4"/>
          <p:cNvSpPr txBox="1"/>
          <p:nvPr>
            <p:custDataLst>
              <p:tags r:id="rId9"/>
            </p:custDataLst>
          </p:nvPr>
        </p:nvSpPr>
        <p:spPr>
          <a:xfrm>
            <a:off x="6191914" y="2800041"/>
            <a:ext cx="2365708" cy="207448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600" spc="8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使用SaToken进行用户认证与授权，解析令牌并将用户信息传递给下游服务，确保系统安全。</a:t>
            </a:r>
            <a:endParaRPr lang="zh-CN" altLang="en-US" sz="1600" spc="8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文本框 6"/>
          <p:cNvSpPr txBox="1"/>
          <p:nvPr>
            <p:custDataLst>
              <p:tags r:id="rId10"/>
            </p:custDataLst>
          </p:nvPr>
        </p:nvSpPr>
        <p:spPr>
          <a:xfrm>
            <a:off x="6191885" y="1835785"/>
            <a:ext cx="2632710" cy="581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spc="16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统一认证</a:t>
            </a:r>
            <a:endParaRPr lang="zh-CN" altLang="en-US" sz="2000" spc="16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1"/>
            </p:custDataLst>
          </p:nvPr>
        </p:nvCxnSpPr>
        <p:spPr>
          <a:xfrm>
            <a:off x="7083181" y="2608484"/>
            <a:ext cx="583175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屏幕截图 2025-03-10 143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4135"/>
            <a:ext cx="9144000" cy="520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457200" y="380369"/>
            <a:ext cx="8229664" cy="702944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4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4000" b="1" spc="24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访问层</a:t>
            </a:r>
            <a:endParaRPr lang="zh-CN" altLang="en-US" sz="4000" b="1" spc="24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itle 6"/>
          <p:cNvSpPr txBox="1"/>
          <p:nvPr>
            <p:custDataLst>
              <p:tags r:id="rId3"/>
            </p:custDataLst>
          </p:nvPr>
        </p:nvSpPr>
        <p:spPr>
          <a:xfrm>
            <a:off x="426085" y="668020"/>
            <a:ext cx="8996680" cy="457390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endParaRPr lang="zh-CN" altLang="en-US" sz="1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54000" lvl="0" indent="-2540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b="1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MySQL
</a:t>
            </a:r>
            <a:r>
              <a:rPr lang="zh-CN" altLang="en-US" sz="14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用于存储关系型业务数据，提供事务性保证，确保数据的一致性和持久性。</a:t>
            </a:r>
            <a:endParaRPr lang="zh-CN" altLang="en-US" sz="1200" spc="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54000" lvl="0" indent="-2540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b="1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Redis</a:t>
            </a:r>
            <a:endParaRPr lang="zh-CN" altLang="en-US" sz="1400" b="1" spc="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54000" lvl="1" indent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None/>
            </a:pPr>
            <a:r>
              <a:rPr lang="zh-CN" altLang="en-US" sz="14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用于缓存频繁访问的数据，大幅提升系统响应速度，减少数据库的负载。</a:t>
            </a:r>
            <a:endParaRPr lang="zh-CN" altLang="en-US" sz="14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54000" lvl="0" indent="-2540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b="1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Apache Cassandra</a:t>
            </a:r>
            <a:endParaRPr lang="zh-CN" altLang="en-US" sz="1400" b="1" spc="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54000" lvl="1" indent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None/>
            </a:pPr>
            <a:r>
              <a:rPr lang="zh-CN" altLang="en-US" sz="14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用于存储短文本数据，支持高并发的读写操作，确保在大规模用户交互下的数据可访问性。</a:t>
            </a:r>
            <a:endParaRPr lang="zh-CN" altLang="en-US" sz="14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54000" lvl="0" indent="-2540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b="1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对象存储（Minio）</a:t>
            </a:r>
            <a:endParaRPr lang="zh-CN" altLang="en-US" sz="1400" b="1" spc="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54000" lvl="1" indent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None/>
            </a:pPr>
            <a:r>
              <a:rPr lang="zh-CN" altLang="en-US" sz="14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用于存储非结构化数据，如图片和视频，确保大规模文件存储的可靠性和可扩展性。</a:t>
            </a:r>
            <a:endParaRPr lang="zh-CN" altLang="en-US" sz="14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34440" y="2066290"/>
            <a:ext cx="848360" cy="633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374D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4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2389151" y="1975030"/>
            <a:ext cx="6294179" cy="6908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2880" b="1" dirty="0">
                <a:solidFill>
                  <a:srgbClr val="374D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</a:t>
            </a:r>
            <a:r>
              <a:rPr lang="zh-CN" altLang="en-US" sz="2880" b="1" dirty="0">
                <a:solidFill>
                  <a:srgbClr val="374D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选型</a:t>
            </a:r>
            <a:endParaRPr lang="zh-CN" altLang="en-US" sz="2880" b="1" dirty="0">
              <a:solidFill>
                <a:srgbClr val="374D8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PA-直接连接符 9"/>
          <p:cNvCxnSpPr/>
          <p:nvPr>
            <p:custDataLst>
              <p:tags r:id="rId2"/>
            </p:custDataLst>
          </p:nvPr>
        </p:nvCxnSpPr>
        <p:spPr>
          <a:xfrm flipH="1" flipV="1">
            <a:off x="7201376" y="0"/>
            <a:ext cx="1917859" cy="1928336"/>
          </a:xfrm>
          <a:prstGeom prst="line">
            <a:avLst/>
          </a:prstGeom>
          <a:ln w="1270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A-直角三角形 5"/>
          <p:cNvSpPr/>
          <p:nvPr>
            <p:custDataLst>
              <p:tags r:id="rId3"/>
            </p:custDataLst>
          </p:nvPr>
        </p:nvSpPr>
        <p:spPr>
          <a:xfrm>
            <a:off x="7442359" y="476"/>
            <a:ext cx="1701641" cy="1713548"/>
          </a:xfrm>
          <a:custGeom>
            <a:avLst/>
            <a:gdLst>
              <a:gd name="connsiteX0" fmla="*/ 0 w 2268855"/>
              <a:gd name="connsiteY0" fmla="*/ 0 h 2284730"/>
              <a:gd name="connsiteX1" fmla="*/ 2268855 w 2268855"/>
              <a:gd name="connsiteY1" fmla="*/ 0 h 2284730"/>
              <a:gd name="connsiteX2" fmla="*/ 2268855 w 2268855"/>
              <a:gd name="connsiteY2" fmla="*/ 2284730 h 2284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8855" h="2284730">
                <a:moveTo>
                  <a:pt x="0" y="0"/>
                </a:moveTo>
                <a:lnTo>
                  <a:pt x="2268855" y="0"/>
                </a:lnTo>
                <a:lnTo>
                  <a:pt x="2268855" y="2284730"/>
                </a:lnTo>
                <a:close/>
              </a:path>
            </a:pathLst>
          </a:custGeom>
          <a:solidFill>
            <a:schemeClr val="l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PA-直角三角形 8"/>
          <p:cNvSpPr/>
          <p:nvPr>
            <p:custDataLst>
              <p:tags r:id="rId4"/>
            </p:custDataLst>
          </p:nvPr>
        </p:nvSpPr>
        <p:spPr>
          <a:xfrm>
            <a:off x="0" y="4051459"/>
            <a:ext cx="1094899" cy="1092041"/>
          </a:xfrm>
          <a:prstGeom prst="rtTriangle">
            <a:avLst/>
          </a:prstGeom>
          <a:solidFill>
            <a:schemeClr val="l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PA-直接连接符 9"/>
          <p:cNvCxnSpPr/>
          <p:nvPr>
            <p:custDataLst>
              <p:tags r:id="rId5"/>
            </p:custDataLst>
          </p:nvPr>
        </p:nvCxnSpPr>
        <p:spPr>
          <a:xfrm flipH="1" flipV="1">
            <a:off x="7620" y="3737610"/>
            <a:ext cx="1485424" cy="1428750"/>
          </a:xfrm>
          <a:prstGeom prst="line">
            <a:avLst/>
          </a:prstGeom>
          <a:ln w="1270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457172" y="742956"/>
            <a:ext cx="8229657" cy="571500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 lnSpcReduction="10000"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300" b="1" spc="17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服务治理与中间件层</a:t>
            </a:r>
            <a:endParaRPr lang="zh-CN" altLang="en-US" sz="3300" b="1" spc="17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60"/>
          <p:cNvSpPr txBox="1"/>
          <p:nvPr>
            <p:custDataLst>
              <p:tags r:id="rId7"/>
            </p:custDataLst>
          </p:nvPr>
        </p:nvSpPr>
        <p:spPr>
          <a:xfrm>
            <a:off x="1457559" y="2066696"/>
            <a:ext cx="1828619" cy="87650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100" spc="8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负责管理微服务的注册、发现和配置。</a:t>
            </a:r>
            <a:endParaRPr lang="zh-CN" altLang="en-US" sz="1100" spc="8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框 61"/>
          <p:cNvSpPr txBox="1"/>
          <p:nvPr>
            <p:custDataLst>
              <p:tags r:id="rId8"/>
            </p:custDataLst>
          </p:nvPr>
        </p:nvSpPr>
        <p:spPr>
          <a:xfrm>
            <a:off x="1457559" y="1587687"/>
            <a:ext cx="1828619" cy="4524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200" b="1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Nacos</a:t>
            </a:r>
            <a:endParaRPr lang="zh-CN" altLang="en-US" sz="2200" b="1" spc="16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1548517" y="1486097"/>
            <a:ext cx="1631937" cy="7442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17" name="文本框 60"/>
          <p:cNvSpPr txBox="1"/>
          <p:nvPr>
            <p:custDataLst>
              <p:tags r:id="rId10"/>
            </p:custDataLst>
          </p:nvPr>
        </p:nvSpPr>
        <p:spPr>
          <a:xfrm>
            <a:off x="3657690" y="2066696"/>
            <a:ext cx="1828619" cy="87650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1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用于流量控制和熔断限流。</a:t>
            </a:r>
            <a:endParaRPr lang="zh-CN" altLang="en-US" sz="11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文本框 61"/>
          <p:cNvSpPr txBox="1"/>
          <p:nvPr>
            <p:custDataLst>
              <p:tags r:id="rId11"/>
            </p:custDataLst>
          </p:nvPr>
        </p:nvSpPr>
        <p:spPr>
          <a:xfrm>
            <a:off x="3657690" y="1587687"/>
            <a:ext cx="1828619" cy="4524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200" b="1" spc="16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Sentinel</a:t>
            </a:r>
            <a:endParaRPr lang="zh-CN" altLang="en-US" sz="2200" b="1" spc="16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12"/>
            </p:custDataLst>
          </p:nvPr>
        </p:nvSpPr>
        <p:spPr>
          <a:xfrm>
            <a:off x="3749240" y="1486097"/>
            <a:ext cx="1631937" cy="7442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33" name="文本框 60"/>
          <p:cNvSpPr txBox="1"/>
          <p:nvPr>
            <p:custDataLst>
              <p:tags r:id="rId13"/>
            </p:custDataLst>
          </p:nvPr>
        </p:nvSpPr>
        <p:spPr>
          <a:xfrm>
            <a:off x="1457509" y="3800857"/>
            <a:ext cx="1828619" cy="87650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1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用于分布式系统的协调与管理。</a:t>
            </a:r>
            <a:endParaRPr lang="zh-CN" altLang="en-US" sz="1100" spc="9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文本框 61"/>
          <p:cNvSpPr txBox="1"/>
          <p:nvPr>
            <p:custDataLst>
              <p:tags r:id="rId14"/>
            </p:custDataLst>
          </p:nvPr>
        </p:nvSpPr>
        <p:spPr>
          <a:xfrm>
            <a:off x="1457509" y="3321849"/>
            <a:ext cx="1828619" cy="4524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200" b="1" spc="14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ZooKeeper</a:t>
            </a:r>
            <a:endParaRPr lang="zh-CN" altLang="en-US" sz="2200" b="1" spc="14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15"/>
            </p:custDataLst>
          </p:nvPr>
        </p:nvSpPr>
        <p:spPr>
          <a:xfrm>
            <a:off x="1549058" y="3220259"/>
            <a:ext cx="1631937" cy="74421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36" name="文本框 60"/>
          <p:cNvSpPr txBox="1"/>
          <p:nvPr>
            <p:custDataLst>
              <p:tags r:id="rId16"/>
            </p:custDataLst>
          </p:nvPr>
        </p:nvSpPr>
        <p:spPr>
          <a:xfrm>
            <a:off x="3658232" y="3800857"/>
            <a:ext cx="1828619" cy="87650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100" spc="8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对象存储服务</a:t>
            </a:r>
            <a:endParaRPr lang="zh-CN" altLang="en-US" sz="1100" spc="8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文本框 61"/>
          <p:cNvSpPr txBox="1"/>
          <p:nvPr>
            <p:custDataLst>
              <p:tags r:id="rId17"/>
            </p:custDataLst>
          </p:nvPr>
        </p:nvSpPr>
        <p:spPr>
          <a:xfrm>
            <a:off x="3658232" y="3321849"/>
            <a:ext cx="1828619" cy="4524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200" b="1" spc="16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Minio</a:t>
            </a:r>
            <a:endParaRPr lang="zh-CN" altLang="en-US" sz="2200" b="1" spc="16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>
            <p:custDataLst>
              <p:tags r:id="rId18"/>
            </p:custDataLst>
          </p:nvPr>
        </p:nvSpPr>
        <p:spPr>
          <a:xfrm>
            <a:off x="3749190" y="3220259"/>
            <a:ext cx="1631937" cy="74421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39" name="文本框 60"/>
          <p:cNvSpPr txBox="1"/>
          <p:nvPr>
            <p:custDataLst>
              <p:tags r:id="rId19"/>
            </p:custDataLst>
          </p:nvPr>
        </p:nvSpPr>
        <p:spPr>
          <a:xfrm>
            <a:off x="5857822" y="2066696"/>
            <a:ext cx="1828619" cy="87650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100" spc="8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通过消息队列实现微服务的解耦和异步处理。</a:t>
            </a:r>
            <a:endParaRPr lang="zh-CN" altLang="en-US" sz="1100" spc="8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文本框 61"/>
          <p:cNvSpPr txBox="1"/>
          <p:nvPr>
            <p:custDataLst>
              <p:tags r:id="rId20"/>
            </p:custDataLst>
          </p:nvPr>
        </p:nvSpPr>
        <p:spPr>
          <a:xfrm>
            <a:off x="5857822" y="1587687"/>
            <a:ext cx="1828619" cy="4524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2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RocketMQ</a:t>
            </a:r>
            <a:endParaRPr lang="zh-CN" altLang="en-US" sz="2200" b="1" spc="15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>
            <p:custDataLst>
              <p:tags r:id="rId21"/>
            </p:custDataLst>
          </p:nvPr>
        </p:nvSpPr>
        <p:spPr>
          <a:xfrm>
            <a:off x="5949371" y="1486097"/>
            <a:ext cx="1631937" cy="7442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8" name="文本框 60"/>
          <p:cNvSpPr txBox="1"/>
          <p:nvPr>
            <p:custDataLst>
              <p:tags r:id="rId22"/>
            </p:custDataLst>
          </p:nvPr>
        </p:nvSpPr>
        <p:spPr>
          <a:xfrm>
            <a:off x="6181672" y="3774211"/>
            <a:ext cx="1828619" cy="87650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100" spc="8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MySQL Binlog解析，实时数据同步</a:t>
            </a:r>
            <a:endParaRPr lang="zh-CN" altLang="en-US" sz="1100" spc="8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61"/>
          <p:cNvSpPr txBox="1"/>
          <p:nvPr>
            <p:custDataLst>
              <p:tags r:id="rId23"/>
            </p:custDataLst>
          </p:nvPr>
        </p:nvSpPr>
        <p:spPr>
          <a:xfrm>
            <a:off x="6181672" y="3247577"/>
            <a:ext cx="1828619" cy="4524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2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Canal</a:t>
            </a:r>
            <a:endParaRPr lang="zh-CN" altLang="en-US" sz="2200" b="1" spc="15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>
            <p:custDataLst>
              <p:tags r:id="rId24"/>
            </p:custDataLst>
          </p:nvPr>
        </p:nvSpPr>
        <p:spPr>
          <a:xfrm>
            <a:off x="6273221" y="3145987"/>
            <a:ext cx="1631937" cy="7442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/>
          </a:p>
        </p:txBody>
      </p:sp>
    </p:spTree>
    <p:custDataLst>
      <p:tags r:id="rId2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组合 127"/>
          <p:cNvGrpSpPr/>
          <p:nvPr/>
        </p:nvGrpSpPr>
        <p:grpSpPr>
          <a:xfrm>
            <a:off x="171450" y="1"/>
            <a:ext cx="3068320" cy="830580"/>
            <a:chOff x="2694" y="3850"/>
            <a:chExt cx="4832" cy="1308"/>
          </a:xfrm>
        </p:grpSpPr>
        <p:sp>
          <p:nvSpPr>
            <p:cNvPr id="129" name="矩形 128"/>
            <p:cNvSpPr/>
            <p:nvPr/>
          </p:nvSpPr>
          <p:spPr>
            <a:xfrm>
              <a:off x="2694" y="3850"/>
              <a:ext cx="4162" cy="1308"/>
            </a:xfrm>
            <a:prstGeom prst="rect">
              <a:avLst/>
            </a:prstGeom>
            <a:noFill/>
          </p:spPr>
          <p:txBody>
            <a:bodyPr wrap="square" rtlCol="0" anchor="ctr" anchorCtr="0"/>
            <a:p>
              <a:pPr algn="l"/>
              <a:r>
                <a:rPr lang="zh-CN" altLang="en-US" sz="32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开发平台</a:t>
              </a:r>
              <a:endParaRPr lang="zh-CN" altLang="en-US" sz="32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endParaRPr>
            </a:p>
          </p:txBody>
        </p:sp>
        <p:cxnSp>
          <p:nvCxnSpPr>
            <p:cNvPr id="130" name="直接箭头连接符 129"/>
            <p:cNvCxnSpPr/>
            <p:nvPr/>
          </p:nvCxnSpPr>
          <p:spPr>
            <a:xfrm>
              <a:off x="5796" y="4489"/>
              <a:ext cx="173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组合 134"/>
          <p:cNvGrpSpPr/>
          <p:nvPr/>
        </p:nvGrpSpPr>
        <p:grpSpPr>
          <a:xfrm>
            <a:off x="1076960" y="795020"/>
            <a:ext cx="3427095" cy="398780"/>
            <a:chOff x="6851" y="1967"/>
            <a:chExt cx="5397" cy="628"/>
          </a:xfrm>
        </p:grpSpPr>
        <p:sp>
          <p:nvSpPr>
            <p:cNvPr id="136" name="文本框 135"/>
            <p:cNvSpPr txBox="1"/>
            <p:nvPr/>
          </p:nvSpPr>
          <p:spPr>
            <a:xfrm>
              <a:off x="8527" y="1967"/>
              <a:ext cx="214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操作系统</a:t>
              </a:r>
              <a:endParaRPr lang="zh-CN" altLang="en-US" sz="2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cxnSp>
          <p:nvCxnSpPr>
            <p:cNvPr id="137" name="直接箭头连接符 136"/>
            <p:cNvCxnSpPr/>
            <p:nvPr/>
          </p:nvCxnSpPr>
          <p:spPr>
            <a:xfrm>
              <a:off x="10518" y="2281"/>
              <a:ext cx="173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箭头连接符 137"/>
            <p:cNvCxnSpPr/>
            <p:nvPr/>
          </p:nvCxnSpPr>
          <p:spPr>
            <a:xfrm flipH="1">
              <a:off x="6851" y="2281"/>
              <a:ext cx="145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9" name="图片 1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04215" y="1335405"/>
            <a:ext cx="1282065" cy="664845"/>
          </a:xfrm>
          <a:prstGeom prst="rect">
            <a:avLst/>
          </a:prstGeom>
        </p:spPr>
      </p:pic>
      <p:pic>
        <p:nvPicPr>
          <p:cNvPr id="141" name="图片 14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41220" y="1335405"/>
            <a:ext cx="1410335" cy="671830"/>
          </a:xfrm>
          <a:prstGeom prst="rect">
            <a:avLst/>
          </a:prstGeom>
        </p:spPr>
      </p:pic>
      <p:pic>
        <p:nvPicPr>
          <p:cNvPr id="142" name="图片 14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14730" y="2962910"/>
            <a:ext cx="597535" cy="705485"/>
          </a:xfrm>
          <a:prstGeom prst="rect">
            <a:avLst/>
          </a:prstGeom>
        </p:spPr>
      </p:pic>
      <p:grpSp>
        <p:nvGrpSpPr>
          <p:cNvPr id="143" name="组合 142"/>
          <p:cNvGrpSpPr/>
          <p:nvPr/>
        </p:nvGrpSpPr>
        <p:grpSpPr>
          <a:xfrm>
            <a:off x="922020" y="2446020"/>
            <a:ext cx="3427095" cy="398780"/>
            <a:chOff x="6851" y="1967"/>
            <a:chExt cx="5397" cy="628"/>
          </a:xfrm>
        </p:grpSpPr>
        <p:sp>
          <p:nvSpPr>
            <p:cNvPr id="144" name="文本框 143"/>
            <p:cNvSpPr txBox="1"/>
            <p:nvPr/>
          </p:nvSpPr>
          <p:spPr>
            <a:xfrm>
              <a:off x="8527" y="1967"/>
              <a:ext cx="214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开发工具</a:t>
              </a:r>
              <a:endParaRPr lang="zh-CN" altLang="en-US" sz="2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cxnSp>
          <p:nvCxnSpPr>
            <p:cNvPr id="145" name="直接箭头连接符 144"/>
            <p:cNvCxnSpPr/>
            <p:nvPr/>
          </p:nvCxnSpPr>
          <p:spPr>
            <a:xfrm>
              <a:off x="10518" y="2281"/>
              <a:ext cx="173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/>
            <p:cNvCxnSpPr/>
            <p:nvPr/>
          </p:nvCxnSpPr>
          <p:spPr>
            <a:xfrm flipH="1">
              <a:off x="6851" y="2281"/>
              <a:ext cx="145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7" name="图片 14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226945" y="2962910"/>
            <a:ext cx="678815" cy="678815"/>
          </a:xfrm>
          <a:prstGeom prst="rect">
            <a:avLst/>
          </a:prstGeom>
        </p:spPr>
      </p:pic>
      <p:grpSp>
        <p:nvGrpSpPr>
          <p:cNvPr id="149" name="组合 148"/>
          <p:cNvGrpSpPr/>
          <p:nvPr/>
        </p:nvGrpSpPr>
        <p:grpSpPr>
          <a:xfrm>
            <a:off x="820420" y="3969385"/>
            <a:ext cx="3769995" cy="398780"/>
            <a:chOff x="6851" y="1967"/>
            <a:chExt cx="5937" cy="628"/>
          </a:xfrm>
        </p:grpSpPr>
        <p:sp>
          <p:nvSpPr>
            <p:cNvPr id="150" name="文本框 149"/>
            <p:cNvSpPr txBox="1"/>
            <p:nvPr/>
          </p:nvSpPr>
          <p:spPr>
            <a:xfrm>
              <a:off x="8602" y="1967"/>
              <a:ext cx="274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Web服务器</a:t>
              </a:r>
              <a:endParaRPr lang="zh-CN" altLang="en-US" sz="2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cxnSp>
          <p:nvCxnSpPr>
            <p:cNvPr id="151" name="直接箭头连接符 150"/>
            <p:cNvCxnSpPr/>
            <p:nvPr/>
          </p:nvCxnSpPr>
          <p:spPr>
            <a:xfrm>
              <a:off x="11058" y="2281"/>
              <a:ext cx="173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/>
            <p:cNvCxnSpPr/>
            <p:nvPr/>
          </p:nvCxnSpPr>
          <p:spPr>
            <a:xfrm flipH="1">
              <a:off x="6851" y="2281"/>
              <a:ext cx="145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3" name="图片 15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21410" y="4368165"/>
            <a:ext cx="1058545" cy="600710"/>
          </a:xfrm>
          <a:prstGeom prst="rect">
            <a:avLst/>
          </a:prstGeom>
        </p:spPr>
      </p:pic>
      <p:grpSp>
        <p:nvGrpSpPr>
          <p:cNvPr id="154" name="组合 153"/>
          <p:cNvGrpSpPr/>
          <p:nvPr/>
        </p:nvGrpSpPr>
        <p:grpSpPr>
          <a:xfrm>
            <a:off x="5255895" y="460375"/>
            <a:ext cx="3427095" cy="398780"/>
            <a:chOff x="6851" y="1967"/>
            <a:chExt cx="5397" cy="628"/>
          </a:xfrm>
        </p:grpSpPr>
        <p:sp>
          <p:nvSpPr>
            <p:cNvPr id="155" name="文本框 154"/>
            <p:cNvSpPr txBox="1"/>
            <p:nvPr/>
          </p:nvSpPr>
          <p:spPr>
            <a:xfrm>
              <a:off x="8527" y="1967"/>
              <a:ext cx="214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版本控制</a:t>
              </a:r>
              <a:endParaRPr lang="zh-CN" altLang="en-US" sz="2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cxnSp>
          <p:nvCxnSpPr>
            <p:cNvPr id="156" name="直接箭头连接符 155"/>
            <p:cNvCxnSpPr/>
            <p:nvPr/>
          </p:nvCxnSpPr>
          <p:spPr>
            <a:xfrm>
              <a:off x="10518" y="2281"/>
              <a:ext cx="173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箭头连接符 156"/>
            <p:cNvCxnSpPr/>
            <p:nvPr/>
          </p:nvCxnSpPr>
          <p:spPr>
            <a:xfrm flipH="1">
              <a:off x="6851" y="2281"/>
              <a:ext cx="145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8" name="图片 15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057900" y="935355"/>
            <a:ext cx="1706245" cy="678180"/>
          </a:xfrm>
          <a:prstGeom prst="rect">
            <a:avLst/>
          </a:prstGeom>
        </p:spPr>
      </p:pic>
      <p:grpSp>
        <p:nvGrpSpPr>
          <p:cNvPr id="159" name="组合 158"/>
          <p:cNvGrpSpPr/>
          <p:nvPr/>
        </p:nvGrpSpPr>
        <p:grpSpPr>
          <a:xfrm>
            <a:off x="5042535" y="1939925"/>
            <a:ext cx="3983355" cy="398780"/>
            <a:chOff x="6851" y="1967"/>
            <a:chExt cx="6273" cy="628"/>
          </a:xfrm>
        </p:grpSpPr>
        <p:sp>
          <p:nvSpPr>
            <p:cNvPr id="160" name="文本框 159"/>
            <p:cNvSpPr txBox="1"/>
            <p:nvPr/>
          </p:nvSpPr>
          <p:spPr>
            <a:xfrm>
              <a:off x="8527" y="1967"/>
              <a:ext cx="286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团队协作工具</a:t>
              </a:r>
              <a:endParaRPr lang="zh-CN" altLang="en-US" sz="2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cxnSp>
          <p:nvCxnSpPr>
            <p:cNvPr id="161" name="直接箭头连接符 160"/>
            <p:cNvCxnSpPr/>
            <p:nvPr/>
          </p:nvCxnSpPr>
          <p:spPr>
            <a:xfrm>
              <a:off x="11394" y="2281"/>
              <a:ext cx="173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箭头连接符 161"/>
            <p:cNvCxnSpPr/>
            <p:nvPr/>
          </p:nvCxnSpPr>
          <p:spPr>
            <a:xfrm flipH="1">
              <a:off x="6851" y="2281"/>
              <a:ext cx="145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3" name="图片 16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452235" y="2446020"/>
            <a:ext cx="1031240" cy="659765"/>
          </a:xfrm>
          <a:prstGeom prst="rect">
            <a:avLst/>
          </a:prstGeom>
        </p:spPr>
      </p:pic>
      <p:grpSp>
        <p:nvGrpSpPr>
          <p:cNvPr id="166" name="组合 165"/>
          <p:cNvGrpSpPr/>
          <p:nvPr/>
        </p:nvGrpSpPr>
        <p:grpSpPr>
          <a:xfrm>
            <a:off x="5203190" y="3419475"/>
            <a:ext cx="3983355" cy="706755"/>
            <a:chOff x="6851" y="1967"/>
            <a:chExt cx="6273" cy="1113"/>
          </a:xfrm>
        </p:grpSpPr>
        <p:sp>
          <p:nvSpPr>
            <p:cNvPr id="167" name="文本框 166"/>
            <p:cNvSpPr txBox="1"/>
            <p:nvPr/>
          </p:nvSpPr>
          <p:spPr>
            <a:xfrm>
              <a:off x="8818" y="1967"/>
              <a:ext cx="286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容器化平台</a:t>
              </a:r>
              <a:r>
                <a:rPr lang="en-US" altLang="zh-CN" sz="2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/DevOps</a:t>
              </a:r>
              <a:r>
                <a:rPr lang="zh-CN" altLang="en-US" sz="2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工具</a:t>
              </a:r>
              <a:endParaRPr lang="zh-CN" altLang="en-US" sz="2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11394" y="2281"/>
              <a:ext cx="173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箭头连接符 168"/>
            <p:cNvCxnSpPr/>
            <p:nvPr/>
          </p:nvCxnSpPr>
          <p:spPr>
            <a:xfrm flipH="1">
              <a:off x="6851" y="2281"/>
              <a:ext cx="145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2" name="图片 171" descr="th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78580" y="1327150"/>
            <a:ext cx="673100" cy="673100"/>
          </a:xfrm>
          <a:prstGeom prst="rect">
            <a:avLst/>
          </a:prstGeom>
        </p:spPr>
      </p:pic>
      <p:pic>
        <p:nvPicPr>
          <p:cNvPr id="173" name="图片 172" descr="Docker-Symbol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27495" y="4126230"/>
            <a:ext cx="1299845" cy="731520"/>
          </a:xfrm>
          <a:prstGeom prst="rect">
            <a:avLst/>
          </a:prstGeom>
        </p:spPr>
      </p:pic>
      <p:pic>
        <p:nvPicPr>
          <p:cNvPr id="174" name="图片 173" descr="th (1)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82900" y="4368165"/>
            <a:ext cx="608965" cy="608965"/>
          </a:xfrm>
          <a:prstGeom prst="rect">
            <a:avLst/>
          </a:prstGeom>
        </p:spPr>
      </p:pic>
      <p:pic>
        <p:nvPicPr>
          <p:cNvPr id="175" name="图片 174" descr="th (2)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05505" y="2944495"/>
            <a:ext cx="913130" cy="7346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450" y="1"/>
            <a:ext cx="2642870" cy="830580"/>
            <a:chOff x="2694" y="3850"/>
            <a:chExt cx="4162" cy="1308"/>
          </a:xfrm>
        </p:grpSpPr>
        <p:sp>
          <p:nvSpPr>
            <p:cNvPr id="3" name="矩形 2"/>
            <p:cNvSpPr/>
            <p:nvPr/>
          </p:nvSpPr>
          <p:spPr>
            <a:xfrm>
              <a:off x="2694" y="3850"/>
              <a:ext cx="4162" cy="1308"/>
            </a:xfrm>
            <a:prstGeom prst="rect">
              <a:avLst/>
            </a:prstGeom>
            <a:noFill/>
          </p:spPr>
          <p:txBody>
            <a:bodyPr wrap="square" rtlCol="0" anchor="ctr" anchorCtr="0"/>
            <a:p>
              <a:pPr algn="l"/>
              <a:r>
                <a:rPr lang="zh-CN" altLang="en-US" sz="32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技术栈</a:t>
              </a:r>
              <a:endParaRPr lang="zh-CN" altLang="en-US" sz="32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endParaRPr>
            </a:p>
          </p:txBody>
        </p:sp>
        <p:cxnSp>
          <p:nvCxnSpPr>
            <p:cNvPr id="4" name="直接箭头连接符 3"/>
            <p:cNvCxnSpPr/>
            <p:nvPr/>
          </p:nvCxnSpPr>
          <p:spPr>
            <a:xfrm>
              <a:off x="5126" y="4489"/>
              <a:ext cx="173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1076960" y="795020"/>
            <a:ext cx="3427095" cy="398780"/>
            <a:chOff x="6851" y="1967"/>
            <a:chExt cx="5397" cy="628"/>
          </a:xfrm>
        </p:grpSpPr>
        <p:sp>
          <p:nvSpPr>
            <p:cNvPr id="6" name="文本框 5"/>
            <p:cNvSpPr txBox="1"/>
            <p:nvPr/>
          </p:nvSpPr>
          <p:spPr>
            <a:xfrm>
              <a:off x="8527" y="1967"/>
              <a:ext cx="214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项目框架</a:t>
              </a:r>
              <a:endParaRPr lang="zh-CN" altLang="en-US" sz="2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>
              <a:off x="10518" y="2281"/>
              <a:ext cx="173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H="1">
              <a:off x="6851" y="2281"/>
              <a:ext cx="145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922020" y="2446020"/>
            <a:ext cx="3427095" cy="368300"/>
            <a:chOff x="6851" y="1967"/>
            <a:chExt cx="5397" cy="580"/>
          </a:xfrm>
        </p:grpSpPr>
        <p:sp>
          <p:nvSpPr>
            <p:cNvPr id="10" name="文本框 9"/>
            <p:cNvSpPr txBox="1"/>
            <p:nvPr/>
          </p:nvSpPr>
          <p:spPr>
            <a:xfrm>
              <a:off x="8442" y="1967"/>
              <a:ext cx="21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微服务组件</a:t>
              </a:r>
              <a:endParaRPr lang="zh-CN" altLang="en-US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10518" y="2281"/>
              <a:ext cx="173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H="1">
              <a:off x="6851" y="2281"/>
              <a:ext cx="145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802005" y="3864610"/>
            <a:ext cx="3769995" cy="398780"/>
            <a:chOff x="6851" y="1967"/>
            <a:chExt cx="5937" cy="628"/>
          </a:xfrm>
        </p:grpSpPr>
        <p:sp>
          <p:nvSpPr>
            <p:cNvPr id="14" name="文本框 13"/>
            <p:cNvSpPr txBox="1"/>
            <p:nvPr/>
          </p:nvSpPr>
          <p:spPr>
            <a:xfrm>
              <a:off x="8602" y="1967"/>
              <a:ext cx="274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数据存储</a:t>
              </a:r>
              <a:endParaRPr lang="zh-CN" altLang="en-US" sz="2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1058" y="2281"/>
              <a:ext cx="173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H="1">
              <a:off x="6851" y="2281"/>
              <a:ext cx="145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5255895" y="460375"/>
            <a:ext cx="3427095" cy="368300"/>
            <a:chOff x="6851" y="1967"/>
            <a:chExt cx="5397" cy="580"/>
          </a:xfrm>
        </p:grpSpPr>
        <p:sp>
          <p:nvSpPr>
            <p:cNvPr id="18" name="文本框 17"/>
            <p:cNvSpPr txBox="1"/>
            <p:nvPr/>
          </p:nvSpPr>
          <p:spPr>
            <a:xfrm>
              <a:off x="8442" y="1967"/>
              <a:ext cx="21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其他中间件</a:t>
              </a:r>
              <a:endParaRPr lang="zh-CN" altLang="en-US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>
              <a:off x="10518" y="2281"/>
              <a:ext cx="173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H="1">
              <a:off x="6851" y="2281"/>
              <a:ext cx="145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5255895" y="2771140"/>
            <a:ext cx="3983355" cy="398780"/>
            <a:chOff x="6851" y="1967"/>
            <a:chExt cx="6273" cy="628"/>
          </a:xfrm>
        </p:grpSpPr>
        <p:sp>
          <p:nvSpPr>
            <p:cNvPr id="22" name="文本框 21"/>
            <p:cNvSpPr txBox="1"/>
            <p:nvPr/>
          </p:nvSpPr>
          <p:spPr>
            <a:xfrm>
              <a:off x="8818" y="1967"/>
              <a:ext cx="286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环境配置工具</a:t>
              </a:r>
              <a:endParaRPr lang="zh-CN" altLang="en-US" sz="2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cxnSp>
          <p:nvCxnSpPr>
            <p:cNvPr id="23" name="直接箭头连接符 22"/>
            <p:cNvCxnSpPr/>
            <p:nvPr/>
          </p:nvCxnSpPr>
          <p:spPr>
            <a:xfrm>
              <a:off x="11394" y="2281"/>
              <a:ext cx="173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H="1">
              <a:off x="6851" y="2281"/>
              <a:ext cx="145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图片 24" descr="Docker-Symbo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940" y="3418205"/>
            <a:ext cx="1476375" cy="831215"/>
          </a:xfrm>
          <a:prstGeom prst="rect">
            <a:avLst/>
          </a:prstGeom>
        </p:spPr>
      </p:pic>
      <p:pic>
        <p:nvPicPr>
          <p:cNvPr id="26" name="图片 25" descr="spring-boot-1_5zDxm9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40" y="1348740"/>
            <a:ext cx="938530" cy="938530"/>
          </a:xfrm>
          <a:prstGeom prst="rect">
            <a:avLst/>
          </a:prstGeom>
        </p:spPr>
      </p:pic>
      <p:pic>
        <p:nvPicPr>
          <p:cNvPr id="27" name="图片 26" descr="th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0" y="1323975"/>
            <a:ext cx="1461135" cy="912495"/>
          </a:xfrm>
          <a:prstGeom prst="rect">
            <a:avLst/>
          </a:prstGeom>
        </p:spPr>
      </p:pic>
      <p:pic>
        <p:nvPicPr>
          <p:cNvPr id="28" name="图片 27" descr="TB1qqkLKxnaK1RjSZFBXXcW7VXa-1830-9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15" y="2941320"/>
            <a:ext cx="1262380" cy="677545"/>
          </a:xfrm>
          <a:prstGeom prst="rect">
            <a:avLst/>
          </a:prstGeom>
        </p:spPr>
      </p:pic>
      <p:pic>
        <p:nvPicPr>
          <p:cNvPr id="29" name="图片 28" descr="th (4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9740" y="2940050"/>
            <a:ext cx="1357630" cy="678815"/>
          </a:xfrm>
          <a:prstGeom prst="rect">
            <a:avLst/>
          </a:prstGeom>
        </p:spPr>
      </p:pic>
      <p:pic>
        <p:nvPicPr>
          <p:cNvPr id="30" name="图片 29" descr="202301301424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800" y="2940050"/>
            <a:ext cx="1100455" cy="677545"/>
          </a:xfrm>
          <a:prstGeom prst="rect">
            <a:avLst/>
          </a:prstGeom>
        </p:spPr>
      </p:pic>
      <p:pic>
        <p:nvPicPr>
          <p:cNvPr id="31" name="图片 30" descr="mysql_PNG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315" y="4281170"/>
            <a:ext cx="695325" cy="695325"/>
          </a:xfrm>
          <a:prstGeom prst="rect">
            <a:avLst/>
          </a:prstGeom>
        </p:spPr>
      </p:pic>
      <p:pic>
        <p:nvPicPr>
          <p:cNvPr id="32" name="图片 31" descr="cassandra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6240" y="4296410"/>
            <a:ext cx="953770" cy="659765"/>
          </a:xfrm>
          <a:prstGeom prst="rect">
            <a:avLst/>
          </a:prstGeom>
        </p:spPr>
      </p:pic>
      <p:pic>
        <p:nvPicPr>
          <p:cNvPr id="33" name="图片 32" descr="d564328a375317ef161e79aa5292648c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6905" y="4249420"/>
            <a:ext cx="360680" cy="730885"/>
          </a:xfrm>
          <a:prstGeom prst="rect">
            <a:avLst/>
          </a:prstGeom>
        </p:spPr>
      </p:pic>
      <p:pic>
        <p:nvPicPr>
          <p:cNvPr id="34" name="图片 33" descr="th (5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05250" y="4196715"/>
            <a:ext cx="836295" cy="836295"/>
          </a:xfrm>
          <a:prstGeom prst="rect">
            <a:avLst/>
          </a:prstGeom>
        </p:spPr>
      </p:pic>
      <p:pic>
        <p:nvPicPr>
          <p:cNvPr id="35" name="图片 34" descr="th (6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08195" y="2940050"/>
            <a:ext cx="647700" cy="647700"/>
          </a:xfrm>
          <a:prstGeom prst="rect">
            <a:avLst/>
          </a:prstGeom>
        </p:spPr>
      </p:pic>
      <p:pic>
        <p:nvPicPr>
          <p:cNvPr id="36" name="图片 35" descr="th (7)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8480" y="950595"/>
            <a:ext cx="768350" cy="768350"/>
          </a:xfrm>
          <a:prstGeom prst="rect">
            <a:avLst/>
          </a:prstGeom>
        </p:spPr>
      </p:pic>
      <p:pic>
        <p:nvPicPr>
          <p:cNvPr id="37" name="图片 36" descr="th (8)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05675" y="950595"/>
            <a:ext cx="864870" cy="8648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6"/>
          <p:cNvSpPr/>
          <p:nvPr>
            <p:custDataLst>
              <p:tags r:id="rId2"/>
            </p:custDataLst>
          </p:nvPr>
        </p:nvSpPr>
        <p:spPr>
          <a:xfrm>
            <a:off x="0" y="1028708"/>
            <a:ext cx="9144074" cy="3200426"/>
          </a:xfrm>
          <a:custGeom>
            <a:avLst/>
            <a:gdLst>
              <a:gd name="connsiteX0" fmla="*/ 0 w 12192000"/>
              <a:gd name="connsiteY0" fmla="*/ 0 h 4300477"/>
              <a:gd name="connsiteX1" fmla="*/ 12192000 w 12192000"/>
              <a:gd name="connsiteY1" fmla="*/ 0 h 4300477"/>
              <a:gd name="connsiteX2" fmla="*/ 12192000 w 12192000"/>
              <a:gd name="connsiteY2" fmla="*/ 4057631 h 4300477"/>
              <a:gd name="connsiteX3" fmla="*/ 2998549 w 12192000"/>
              <a:gd name="connsiteY3" fmla="*/ 4057631 h 4300477"/>
              <a:gd name="connsiteX4" fmla="*/ 2752403 w 12192000"/>
              <a:gd name="connsiteY4" fmla="*/ 4300477 h 4300477"/>
              <a:gd name="connsiteX5" fmla="*/ 2469723 w 12192000"/>
              <a:gd name="connsiteY5" fmla="*/ 4057631 h 4300477"/>
              <a:gd name="connsiteX6" fmla="*/ 0 w 12192000"/>
              <a:gd name="connsiteY6" fmla="*/ 4057631 h 4300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300477">
                <a:moveTo>
                  <a:pt x="0" y="0"/>
                </a:moveTo>
                <a:lnTo>
                  <a:pt x="12192000" y="0"/>
                </a:lnTo>
                <a:lnTo>
                  <a:pt x="12192000" y="4057631"/>
                </a:lnTo>
                <a:lnTo>
                  <a:pt x="2998549" y="4057631"/>
                </a:lnTo>
                <a:lnTo>
                  <a:pt x="2752403" y="4300477"/>
                </a:lnTo>
                <a:lnTo>
                  <a:pt x="2469723" y="4057631"/>
                </a:lnTo>
                <a:lnTo>
                  <a:pt x="0" y="405763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8321602" y="422121"/>
            <a:ext cx="525803" cy="458817"/>
            <a:chOff x="3213087" y="1347855"/>
            <a:chExt cx="723914" cy="631689"/>
          </a:xfrm>
          <a:solidFill>
            <a:srgbClr val="F2F2F2"/>
          </a:solidFill>
        </p:grpSpPr>
        <p:sp>
          <p:nvSpPr>
            <p:cNvPr id="11" name="任意多边形: 形状 8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3213087" y="1347855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2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2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: 形状 9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3625706" y="1347856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1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1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457175" y="342884"/>
            <a:ext cx="7200957" cy="571500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 lnSpcReduction="1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300" b="1" spc="17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Develop Team</a:t>
            </a:r>
            <a:endParaRPr lang="en-US" altLang="zh-CN" sz="3300" b="1" spc="17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1301750" y="1295516"/>
          <a:ext cx="6540500" cy="2444750"/>
        </p:xfrm>
        <a:graphic>
          <a:graphicData uri="http://schemas.openxmlformats.org/drawingml/2006/table">
            <a:tbl>
              <a:tblPr firstRow="1" bandRow="1">
                <a:tableStyleId>{1F468A6D-FD57-445B-983A-14EA8F392B02}</a:tableStyleId>
              </a:tblPr>
              <a:tblGrid>
                <a:gridCol w="1421130"/>
                <a:gridCol w="1709420"/>
                <a:gridCol w="3409950"/>
              </a:tblGrid>
              <a:tr h="43878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spc="12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Name</a:t>
                      </a:r>
                      <a:endParaRPr lang="en-US" altLang="zh-CN" sz="1600" spc="12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spc="12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en-US" altLang="zh-CN" sz="1600" spc="12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spc="12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Division of Labor</a:t>
                      </a:r>
                      <a:endParaRPr lang="en-US" altLang="zh-CN" sz="1600" spc="12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/>
                </a:tc>
              </a:tr>
              <a:tr h="4013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spc="12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李沅衡</a:t>
                      </a:r>
                      <a:endParaRPr lang="zh-CN" altLang="en-US" sz="1400" spc="12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12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2253551</a:t>
                      </a:r>
                      <a:endParaRPr lang="en-US" sz="1400" spc="12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spc="12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后端设计和开发</a:t>
                      </a:r>
                      <a:endParaRPr lang="en-US" altLang="zh-CN" sz="1400" spc="12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/>
                </a:tc>
              </a:tr>
              <a:tr h="40068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spc="12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李俊旻</a:t>
                      </a:r>
                      <a:endParaRPr lang="zh-CN" altLang="en-US" sz="1400" spc="12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spc="12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2250763</a:t>
                      </a:r>
                      <a:endParaRPr lang="en-US" altLang="zh-CN" sz="1400" spc="12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spc="12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前端设计和开发</a:t>
                      </a:r>
                      <a:endParaRPr lang="en-US" altLang="zh-CN" sz="1400" spc="12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/>
                </a:tc>
              </a:tr>
              <a:tr h="4013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spc="12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赵子毅</a:t>
                      </a:r>
                      <a:endParaRPr lang="zh-CN" sz="1400" spc="12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12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2254272</a:t>
                      </a:r>
                      <a:endParaRPr lang="en-US" sz="1400" spc="12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spc="12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AI模块设计和开发</a:t>
                      </a:r>
                      <a:endParaRPr lang="en-US" altLang="zh-CN" sz="1400" spc="12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/>
                </a:tc>
              </a:tr>
              <a:tr h="4013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spc="12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王铭乾</a:t>
                      </a:r>
                      <a:endParaRPr lang="zh-CN" altLang="en-US" sz="1400" spc="12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spc="12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2251225</a:t>
                      </a:r>
                      <a:endParaRPr lang="zh-CN" altLang="en-US" sz="1400" spc="12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spc="12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后端设计和开发</a:t>
                      </a:r>
                      <a:endParaRPr lang="en-US" altLang="zh-CN" sz="1400" spc="12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/>
                </a:tc>
              </a:tr>
              <a:tr h="4013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spc="12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黄志栋</a:t>
                      </a:r>
                      <a:endParaRPr lang="zh-CN" altLang="en-US" sz="1400" spc="12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spc="12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2251760</a:t>
                      </a:r>
                      <a:endParaRPr lang="zh-CN" altLang="en-US" sz="1400" spc="12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spc="12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AI模块设计和开发</a:t>
                      </a:r>
                      <a:endParaRPr lang="en-US" altLang="zh-CN" sz="1400" spc="12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/>
                </a:tc>
              </a:tr>
            </a:tbl>
          </a:graphicData>
        </a:graphic>
      </p:graphicFrame>
      <p:sp>
        <p:nvSpPr>
          <p:cNvPr id="9" name="Title 6"/>
          <p:cNvSpPr txBox="1"/>
          <p:nvPr>
            <p:custDataLst>
              <p:tags r:id="rId8"/>
            </p:custDataLst>
          </p:nvPr>
        </p:nvSpPr>
        <p:spPr>
          <a:xfrm>
            <a:off x="457172" y="4234479"/>
            <a:ext cx="8229657" cy="5661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ctr" anchorCtr="0">
            <a:normAutofit fontScale="9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项目地址：https://github.com/Yuen647/Social-That-Gets-You.git</a:t>
            </a:r>
            <a:endParaRPr lang="zh-CN" altLang="en-US" sz="2000" spc="12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34440" y="2066290"/>
            <a:ext cx="872490" cy="633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374D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5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2389151" y="1975030"/>
            <a:ext cx="6294179" cy="6908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altLang="zh-CN" sz="2880" b="1" dirty="0">
                <a:solidFill>
                  <a:srgbClr val="374D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</a:t>
            </a:r>
            <a:r>
              <a:rPr lang="zh-CN" altLang="en-US" sz="2880" b="1" dirty="0">
                <a:solidFill>
                  <a:srgbClr val="374D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部分</a:t>
            </a:r>
            <a:r>
              <a:rPr lang="zh-CN" altLang="en-US" sz="2880" b="1" dirty="0">
                <a:solidFill>
                  <a:srgbClr val="374D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设想</a:t>
            </a:r>
            <a:endParaRPr lang="zh-CN" altLang="en-US" sz="2880" b="1" dirty="0">
              <a:solidFill>
                <a:srgbClr val="374D8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485867" y="978108"/>
            <a:ext cx="0" cy="774199"/>
          </a:xfrm>
          <a:prstGeom prst="line">
            <a:avLst/>
          </a:prstGeom>
          <a:solidFill>
            <a:srgbClr val="00993F">
              <a:alpha val="0"/>
            </a:srgbClr>
          </a:solidFill>
          <a:ln w="12700">
            <a:solidFill>
              <a:schemeClr val="tx1">
                <a:alpha val="30000"/>
              </a:schemeClr>
            </a:solidFill>
            <a:prstDash val="sysDot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213320" y="300311"/>
            <a:ext cx="543903" cy="543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rmAutofit/>
          </a:bodyPr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685" b="1" kern="1200">
                <a:solidFill>
                  <a:srgbClr val="FFFFFF"/>
                </a:solidFill>
                <a:effectLst/>
                <a:latin typeface="+mn-ea"/>
                <a:cs typeface="+mn-ea"/>
                <a:sym typeface="+mn-ea"/>
              </a:rPr>
              <a:t>01</a:t>
            </a:r>
            <a:endParaRPr lang="en-US" altLang="zh-CN" sz="1685" b="1" kern="1200">
              <a:solidFill>
                <a:srgbClr val="FFFFFF"/>
              </a:solidFill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3" name="椭圆 22"/>
          <p:cNvSpPr/>
          <p:nvPr>
            <p:custDataLst>
              <p:tags r:id="rId4"/>
            </p:custDataLst>
          </p:nvPr>
        </p:nvSpPr>
        <p:spPr>
          <a:xfrm>
            <a:off x="213320" y="1886795"/>
            <a:ext cx="543903" cy="54390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rmAutofit/>
          </a:bodyPr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685" b="1" kern="1200">
                <a:solidFill>
                  <a:srgbClr val="FFFFFF"/>
                </a:solidFill>
                <a:effectLst/>
                <a:latin typeface="+mn-ea"/>
                <a:cs typeface="+mn-ea"/>
                <a:sym typeface="+mn-ea"/>
              </a:rPr>
              <a:t>02</a:t>
            </a:r>
            <a:endParaRPr lang="en-US" altLang="zh-CN" sz="1685" b="1" kern="1200">
              <a:solidFill>
                <a:srgbClr val="FFFFFF"/>
              </a:solidFill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10" name="椭圆 9"/>
          <p:cNvSpPr/>
          <p:nvPr>
            <p:custDataLst>
              <p:tags r:id="rId5"/>
            </p:custDataLst>
          </p:nvPr>
        </p:nvSpPr>
        <p:spPr>
          <a:xfrm>
            <a:off x="213320" y="3473278"/>
            <a:ext cx="543903" cy="5439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rmAutofit/>
          </a:bodyPr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685" b="1" kern="1200">
                <a:solidFill>
                  <a:srgbClr val="FFFFFF"/>
                </a:solidFill>
                <a:effectLst/>
                <a:latin typeface="+mn-ea"/>
                <a:cs typeface="+mn-ea"/>
                <a:sym typeface="+mn-ea"/>
              </a:rPr>
              <a:t>03</a:t>
            </a:r>
            <a:endParaRPr lang="en-US" altLang="zh-CN" sz="1685" b="1" kern="1200">
              <a:solidFill>
                <a:srgbClr val="FFFFFF"/>
              </a:solidFill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6"/>
            </p:custDataLst>
          </p:nvPr>
        </p:nvSpPr>
        <p:spPr bwMode="auto">
          <a:xfrm>
            <a:off x="1358254" y="300311"/>
            <a:ext cx="7997876" cy="435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875" b="1">
                <a:solidFill>
                  <a:schemeClr val="accent1"/>
                </a:solidFill>
                <a:uFillTx/>
                <a:latin typeface="+mn-ea"/>
                <a:cs typeface="+mn-ea"/>
                <a:sym typeface="+mn-ea"/>
              </a:rPr>
              <a:t>AI对话系统</a:t>
            </a:r>
            <a:endParaRPr lang="zh-CN" altLang="en-US" sz="1875" b="1">
              <a:solidFill>
                <a:schemeClr val="accent1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1358254" y="828147"/>
            <a:ext cx="7999066" cy="85275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目标：实现自然语言及多模态（文本、图像）对话，支持多轮上下文互动</a:t>
            </a:r>
            <a:endParaRPr lang="zh-CN" altLang="en-US" sz="8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提供社交陪伴（基于用户动态生成个性化问候）及活动管理（帖子创作、俱乐部安排）</a:t>
            </a:r>
            <a:endParaRPr lang="zh-CN" altLang="en-US" sz="8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技术栈</a:t>
            </a:r>
            <a:endParaRPr lang="zh-CN" altLang="en-US" sz="8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对话引擎：Spring AI调用大模型API + HuggingFace BERT微调（意识识别） + NLTK Vader情感分析 + Neo4j兴趣图谱</a:t>
            </a:r>
            <a:endParaRPr lang="zh-CN" altLang="en-US" sz="8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图像交互：TensorFlow/PyTorch训练图像识别模型</a:t>
            </a:r>
            <a:endParaRPr lang="zh-CN" altLang="en-US" sz="8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状态管理：状态机 + Redis存储对话Session（JSON结构）</a:t>
            </a:r>
            <a:endParaRPr lang="zh-CN" altLang="en-US" sz="8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 bwMode="auto">
          <a:xfrm>
            <a:off x="1358254" y="1875488"/>
            <a:ext cx="7997876" cy="435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875" b="1">
                <a:solidFill>
                  <a:schemeClr val="accent2"/>
                </a:solidFill>
                <a:uFillTx/>
                <a:latin typeface="+mn-ea"/>
                <a:cs typeface="+mn-ea"/>
                <a:sym typeface="+mn-ea"/>
              </a:rPr>
              <a:t>智能搜索</a:t>
            </a:r>
            <a:endParaRPr lang="zh-CN" altLang="en-US" sz="1875" b="1">
              <a:solidFill>
                <a:schemeClr val="accent2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1358254" y="2402134"/>
            <a:ext cx="7997876" cy="85275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目标：根据关键词/描述匹配帖子与活动，结合用户画像及热点优化结果</a:t>
            </a:r>
            <a:endParaRPr lang="zh-CN" altLang="en-US" sz="8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支持自然语言模糊匹配与意图识别（如“周末带孩子玩” → 亲子活动推荐）</a:t>
            </a:r>
            <a:endParaRPr lang="zh-CN" altLang="en-US" sz="8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技术栈</a:t>
            </a:r>
            <a:endParaRPr lang="zh-CN" altLang="en-US" sz="8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搜索算法：LightGBM（特征融合） + DNN（语义匹配） + ONNX加速</a:t>
            </a:r>
            <a:endParaRPr lang="zh-CN" altLang="en-US" sz="8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语义模型：BERT意图识别 + HuggingFace Transformers分类</a:t>
            </a:r>
            <a:endParaRPr lang="zh-CN" altLang="en-US" sz="8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3" name="矩形 32"/>
          <p:cNvSpPr/>
          <p:nvPr>
            <p:custDataLst>
              <p:tags r:id="rId10"/>
            </p:custDataLst>
          </p:nvPr>
        </p:nvSpPr>
        <p:spPr bwMode="auto">
          <a:xfrm>
            <a:off x="1358254" y="3473278"/>
            <a:ext cx="7997876" cy="435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875" b="1" dirty="0">
                <a:solidFill>
                  <a:schemeClr val="accent1"/>
                </a:solidFill>
                <a:uFillTx/>
                <a:latin typeface="+mn-ea"/>
                <a:cs typeface="+mn-ea"/>
                <a:sym typeface="+mn-ea"/>
              </a:rPr>
              <a:t>智能推荐</a:t>
            </a:r>
            <a:endParaRPr lang="zh-CN" altLang="en-US" sz="1875" b="1" dirty="0">
              <a:solidFill>
                <a:schemeClr val="accent1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358254" y="4000519"/>
            <a:ext cx="7997876" cy="85275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目标：基于行为、社交关系、内容特征，实时推荐个性化内容（帖子、俱乐部、活动）</a:t>
            </a:r>
            <a:endParaRPr lang="zh-CN" altLang="en-US" sz="8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技术栈</a:t>
            </a:r>
            <a:endParaRPr lang="zh-CN" altLang="en-US" sz="8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图神经网络：PyTorch Geometric（用户-圈子-帖子异构图）</a:t>
            </a:r>
            <a:endParaRPr lang="zh-CN" altLang="en-US" sz="8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实时特征：Flink计算行为热度</a:t>
            </a:r>
            <a:endParaRPr lang="zh-CN" altLang="en-US" sz="8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特征存储：Hopsworks特征库</a:t>
            </a:r>
            <a:endParaRPr lang="zh-CN" altLang="en-US" sz="8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12"/>
            </p:custDataLst>
          </p:nvPr>
        </p:nvCxnSpPr>
        <p:spPr>
          <a:xfrm>
            <a:off x="485867" y="2565186"/>
            <a:ext cx="0" cy="774199"/>
          </a:xfrm>
          <a:prstGeom prst="line">
            <a:avLst/>
          </a:prstGeom>
          <a:solidFill>
            <a:srgbClr val="00993F">
              <a:alpha val="0"/>
            </a:srgbClr>
          </a:solidFill>
          <a:ln w="12700">
            <a:solidFill>
              <a:schemeClr val="tx1">
                <a:alpha val="30000"/>
              </a:schemeClr>
            </a:solidFill>
            <a:prstDash val="sysDot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</p:spTree>
    <p:custDataLst>
      <p:tags r:id="rId1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34440" y="2066290"/>
            <a:ext cx="872490" cy="633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374D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6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2389151" y="1975030"/>
            <a:ext cx="6294179" cy="6908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2880" b="1" dirty="0">
                <a:solidFill>
                  <a:srgbClr val="374D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项目管理与系统</a:t>
            </a:r>
            <a:r>
              <a:rPr lang="zh-CN" altLang="en-US" sz="2880" b="1" dirty="0">
                <a:solidFill>
                  <a:srgbClr val="374D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测试</a:t>
            </a:r>
            <a:endParaRPr lang="zh-CN" altLang="en-US" sz="2880" b="1" dirty="0">
              <a:solidFill>
                <a:srgbClr val="374D8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21970" y="27000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项目管理方法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522000" y="1743742"/>
            <a:ext cx="2465425" cy="6311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25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Scrum是一种常用的轻量级敏捷开发框架，整个项目可以划分为3-4个Sprint，每个Sprint为期2-3周。</a:t>
            </a:r>
            <a:endParaRPr lang="zh-CN" altLang="en-US" sz="825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522000" y="1251274"/>
            <a:ext cx="2465425" cy="45639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70000"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项目管理方法：Scrum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522000" y="3469285"/>
            <a:ext cx="2465425" cy="6311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25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每个Sprint的开始阶段，明确当前Sprint的任务目标和工作分配，如完成某些模块开发或实现模版功能。</a:t>
            </a:r>
            <a:endParaRPr lang="zh-CN" altLang="en-US" sz="825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522000" y="2970149"/>
            <a:ext cx="2465425" cy="45639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70000"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Sprint规划会议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6156804" y="1752315"/>
            <a:ext cx="2465426" cy="6311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25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每天召开晨会（线下/在线），持续10-15分钟，汇报工作进展、遇到的问题以及今天要做的事情。</a:t>
            </a:r>
            <a:endParaRPr lang="zh-CN" altLang="en-US" sz="825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6156804" y="1251274"/>
            <a:ext cx="2465426" cy="45639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70000"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每日站会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6156804" y="3469285"/>
            <a:ext cx="2465426" cy="6311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25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一个Sprint结束后，总结开发中问题和经验，改进团队协作。</a:t>
            </a:r>
            <a:endParaRPr lang="zh-CN" altLang="en-US" sz="825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>
            <p:custDataLst>
              <p:tags r:id="rId10"/>
            </p:custDataLst>
          </p:nvPr>
        </p:nvSpPr>
        <p:spPr>
          <a:xfrm>
            <a:off x="6156804" y="2971101"/>
            <a:ext cx="2465426" cy="45639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70000"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Sprint回顾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5" name="图片 14" descr="/data/temp/943536e4-fd7b-11ef-8981-f24aeddda8d4.jpg943536e4-fd7b-11ef-8981-f24aeddda8d4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l="14294" r="14294"/>
          <a:stretch>
            <a:fillRect/>
          </a:stretch>
        </p:blipFill>
        <p:spPr>
          <a:xfrm>
            <a:off x="3238670" y="1327001"/>
            <a:ext cx="1215062" cy="1215062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rgbClr val="000000">
                <a:lumMod val="40000"/>
                <a:lumOff val="60000"/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6" name="图片 15" descr="/data/temp/94353712-fd7b-11ef-8981-f24aeddda8d4.jpg94353712-fd7b-11ef-8981-f24aeddda8d4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/>
          <a:srcRect l="16147" r="16147"/>
          <a:stretch>
            <a:fillRect/>
          </a:stretch>
        </p:blipFill>
        <p:spPr>
          <a:xfrm>
            <a:off x="4708929" y="1327001"/>
            <a:ext cx="1215062" cy="1215062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rgbClr val="000000">
                <a:lumMod val="40000"/>
                <a:lumOff val="60000"/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3" name="图片 22" descr="/data/temp/94353770-fd7b-11ef-8981-f24aeddda8d4.jpg94353770-fd7b-11ef-8981-f24aeddda8d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32059" t="159" b="8247"/>
          <a:stretch>
            <a:fillRect/>
          </a:stretch>
        </p:blipFill>
        <p:spPr>
          <a:xfrm>
            <a:off x="3242480" y="2946335"/>
            <a:ext cx="1215062" cy="1215062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rgbClr val="000000">
                <a:lumMod val="40000"/>
                <a:lumOff val="60000"/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1" name="图片 30" descr="/data/temp/9435380d-fd7b-11ef-8981-f24aeddda8d4.jpg9435380d-fd7b-11ef-8981-f24aeddda8d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l="40941" t="19771" r="7294" b="2560"/>
          <a:stretch>
            <a:fillRect/>
          </a:stretch>
        </p:blipFill>
        <p:spPr>
          <a:xfrm>
            <a:off x="4708929" y="2946335"/>
            <a:ext cx="1215062" cy="1215062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rgbClr val="000000">
                <a:lumMod val="40000"/>
                <a:lumOff val="60000"/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2" name="八边形 31"/>
          <p:cNvSpPr/>
          <p:nvPr>
            <p:custDataLst>
              <p:tags r:id="rId19"/>
            </p:custDataLst>
          </p:nvPr>
        </p:nvSpPr>
        <p:spPr>
          <a:xfrm>
            <a:off x="3238670" y="2161911"/>
            <a:ext cx="379794" cy="379794"/>
          </a:xfrm>
          <a:prstGeom prst="octagon">
            <a:avLst/>
          </a:prstGeom>
          <a:ln>
            <a:noFill/>
          </a:ln>
        </p:spPr>
        <p:style>
          <a:lnRef idx="2">
            <a:srgbClr val="376FFF">
              <a:shade val="15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八边形 32"/>
          <p:cNvSpPr/>
          <p:nvPr>
            <p:custDataLst>
              <p:tags r:id="rId20"/>
            </p:custDataLst>
          </p:nvPr>
        </p:nvSpPr>
        <p:spPr>
          <a:xfrm>
            <a:off x="5543839" y="2161911"/>
            <a:ext cx="379794" cy="379794"/>
          </a:xfrm>
          <a:prstGeom prst="octagon">
            <a:avLst/>
          </a:prstGeom>
          <a:ln>
            <a:noFill/>
          </a:ln>
        </p:spPr>
        <p:style>
          <a:lnRef idx="2">
            <a:srgbClr val="376FFF">
              <a:shade val="15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zh-CN" alt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八边形 33"/>
          <p:cNvSpPr/>
          <p:nvPr>
            <p:custDataLst>
              <p:tags r:id="rId21"/>
            </p:custDataLst>
          </p:nvPr>
        </p:nvSpPr>
        <p:spPr>
          <a:xfrm>
            <a:off x="3238670" y="3781244"/>
            <a:ext cx="379794" cy="379794"/>
          </a:xfrm>
          <a:prstGeom prst="octagon">
            <a:avLst/>
          </a:prstGeom>
          <a:ln>
            <a:noFill/>
          </a:ln>
        </p:spPr>
        <p:style>
          <a:lnRef idx="2">
            <a:srgbClr val="376FFF">
              <a:shade val="15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zh-CN" alt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八边形 34"/>
          <p:cNvSpPr/>
          <p:nvPr>
            <p:custDataLst>
              <p:tags r:id="rId22"/>
            </p:custDataLst>
          </p:nvPr>
        </p:nvSpPr>
        <p:spPr>
          <a:xfrm>
            <a:off x="5543839" y="3781244"/>
            <a:ext cx="379794" cy="379794"/>
          </a:xfrm>
          <a:prstGeom prst="octagon">
            <a:avLst/>
          </a:prstGeom>
          <a:ln>
            <a:noFill/>
          </a:ln>
        </p:spPr>
        <p:style>
          <a:lnRef idx="2">
            <a:srgbClr val="376FFF">
              <a:shade val="15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zh-CN" alt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>
            <p:custDataLst>
              <p:tags r:id="rId2"/>
            </p:custDataLst>
          </p:nvPr>
        </p:nvSpPr>
        <p:spPr>
          <a:xfrm>
            <a:off x="531" y="2365826"/>
            <a:ext cx="9026708" cy="414499"/>
          </a:xfrm>
          <a:prstGeom prst="homePlate">
            <a:avLst/>
          </a:prstGeom>
          <a:solidFill>
            <a:schemeClr val="accent1"/>
          </a:solidFill>
          <a:ln w="19050">
            <a:gradFill>
              <a:gsLst>
                <a:gs pos="20000">
                  <a:schemeClr val="accent1">
                    <a:alpha val="0"/>
                  </a:schemeClr>
                </a:gs>
                <a:gs pos="90000">
                  <a:schemeClr val="accent1">
                    <a:alpha val="100000"/>
                  </a:schemeClr>
                </a:gs>
              </a:gsLst>
              <a:lin ang="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endParaRPr lang="zh-CN" altLang="en-US" sz="1505">
              <a:solidFill>
                <a:schemeClr val="lt1"/>
              </a:solidFill>
              <a:sym typeface="+mn-ea"/>
            </a:endParaRPr>
          </a:p>
        </p:txBody>
      </p:sp>
      <p:cxnSp>
        <p:nvCxnSpPr>
          <p:cNvPr id="7" name="直接箭头连接符 6"/>
          <p:cNvCxnSpPr/>
          <p:nvPr>
            <p:custDataLst>
              <p:tags r:id="rId3"/>
            </p:custDataLst>
          </p:nvPr>
        </p:nvCxnSpPr>
        <p:spPr>
          <a:xfrm>
            <a:off x="531" y="2572811"/>
            <a:ext cx="8834052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>
            <p:custDataLst>
              <p:tags r:id="rId4"/>
            </p:custDataLst>
          </p:nvPr>
        </p:nvSpPr>
        <p:spPr>
          <a:xfrm>
            <a:off x="101370" y="2533537"/>
            <a:ext cx="78018" cy="7907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 sz="1505">
              <a:solidFill>
                <a:schemeClr val="lt1"/>
              </a:solidFill>
              <a:cs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5"/>
            </p:custDataLst>
          </p:nvPr>
        </p:nvCxnSpPr>
        <p:spPr>
          <a:xfrm flipH="1">
            <a:off x="145952" y="751866"/>
            <a:ext cx="4246" cy="1991310"/>
          </a:xfrm>
          <a:prstGeom prst="line">
            <a:avLst/>
          </a:prstGeom>
          <a:ln w="25400">
            <a:gradFill>
              <a:gsLst>
                <a:gs pos="17000">
                  <a:schemeClr val="accent1">
                    <a:alpha val="0"/>
                  </a:schemeClr>
                </a:gs>
                <a:gs pos="61000">
                  <a:schemeClr val="accent1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261121" y="1249930"/>
            <a:ext cx="2173352" cy="8831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目标：验证各模块（如用户管理、内容发布等）的代码逻辑正确性。工具：JUnit（针对 Java后端）或 Jest（针对 Vue 前端）。方案：每个功能模块的逻辑单元都需编写测试用例，例如验证用户登录中的账号密码校验逻辑是否正确。覆盖率需达到 90% 以上。</a:t>
            </a:r>
            <a:endParaRPr lang="zh-CN" altLang="en-US" sz="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8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流程图: 延期 4"/>
          <p:cNvSpPr/>
          <p:nvPr>
            <p:custDataLst>
              <p:tags r:id="rId7"/>
            </p:custDataLst>
          </p:nvPr>
        </p:nvSpPr>
        <p:spPr>
          <a:xfrm>
            <a:off x="150197" y="752397"/>
            <a:ext cx="396458" cy="423525"/>
          </a:xfrm>
          <a:prstGeom prst="flowChartDela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335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01</a:t>
            </a:r>
            <a:endParaRPr lang="en-US" altLang="zh-CN" sz="1335" b="1">
              <a:solidFill>
                <a:srgbClr val="FFFFFF"/>
              </a:solidFill>
              <a:effectLst>
                <a:outerShdw blurRad="50800" dist="38100" dir="5400000" algn="t" rotWithShape="0">
                  <a:schemeClr val="accent1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8"/>
            </p:custDataLst>
          </p:nvPr>
        </p:nvSpPr>
        <p:spPr>
          <a:xfrm>
            <a:off x="732412" y="808124"/>
            <a:ext cx="1709491" cy="32162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505" b="1" dirty="0">
                <a:solidFill>
                  <a:schemeClr val="accent1"/>
                </a:solidFill>
                <a:latin typeface="+mn-ea"/>
                <a:cs typeface="+mn-ea"/>
              </a:rPr>
              <a:t>单元测试</a:t>
            </a:r>
            <a:endParaRPr lang="zh-CN" altLang="en-US" sz="1505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43" name="直接连接符 42"/>
          <p:cNvCxnSpPr/>
          <p:nvPr>
            <p:custDataLst>
              <p:tags r:id="rId9"/>
            </p:custDataLst>
          </p:nvPr>
        </p:nvCxnSpPr>
        <p:spPr>
          <a:xfrm flipH="1" flipV="1">
            <a:off x="1487114" y="2401385"/>
            <a:ext cx="1592" cy="1991310"/>
          </a:xfrm>
          <a:prstGeom prst="line">
            <a:avLst/>
          </a:prstGeom>
          <a:ln w="25400">
            <a:gradFill>
              <a:gsLst>
                <a:gs pos="17000">
                  <a:schemeClr val="accent2">
                    <a:alpha val="0"/>
                  </a:schemeClr>
                </a:gs>
                <a:gs pos="61000">
                  <a:schemeClr val="accent2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>
            <p:custDataLst>
              <p:tags r:id="rId10"/>
            </p:custDataLst>
          </p:nvPr>
        </p:nvSpPr>
        <p:spPr>
          <a:xfrm>
            <a:off x="1442532" y="2533537"/>
            <a:ext cx="78018" cy="7907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 sz="1505">
              <a:solidFill>
                <a:schemeClr val="lt1"/>
              </a:solidFill>
              <a:cs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>
            <p:custDataLst>
              <p:tags r:id="rId11"/>
            </p:custDataLst>
          </p:nvPr>
        </p:nvSpPr>
        <p:spPr>
          <a:xfrm>
            <a:off x="1596976" y="2926280"/>
            <a:ext cx="2173352" cy="8831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目标：验证系统在高并发、高负载条件下的表现。工具：JMeter。方案：模拟多线程用户访问热门文章页面或搜索功能的请求。目标性能：在 1000 用户并发访问时，响应时间低于 2 秒。</a:t>
            </a:r>
            <a:endParaRPr lang="zh-CN" altLang="en-US" sz="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流程图: 延期 41"/>
          <p:cNvSpPr/>
          <p:nvPr>
            <p:custDataLst>
              <p:tags r:id="rId12"/>
            </p:custDataLst>
          </p:nvPr>
        </p:nvSpPr>
        <p:spPr>
          <a:xfrm>
            <a:off x="1498790" y="3970232"/>
            <a:ext cx="396458" cy="423525"/>
          </a:xfrm>
          <a:prstGeom prst="flowChartDelay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335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2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02</a:t>
            </a:r>
            <a:endParaRPr lang="en-US" altLang="zh-CN" sz="1335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2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3"/>
            </p:custDataLst>
          </p:nvPr>
        </p:nvSpPr>
        <p:spPr>
          <a:xfrm>
            <a:off x="2082066" y="4022243"/>
            <a:ext cx="1701530" cy="33542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505" b="1" dirty="0">
                <a:solidFill>
                  <a:schemeClr val="accent2"/>
                </a:solidFill>
                <a:latin typeface="+mn-ea"/>
                <a:cs typeface="+mn-ea"/>
              </a:rPr>
              <a:t>性能</a:t>
            </a:r>
            <a:r>
              <a:rPr lang="zh-CN" altLang="en-US" sz="1505" b="1" dirty="0">
                <a:solidFill>
                  <a:schemeClr val="accent2"/>
                </a:solidFill>
                <a:latin typeface="+mn-ea"/>
                <a:cs typeface="+mn-ea"/>
              </a:rPr>
              <a:t>测试</a:t>
            </a:r>
            <a:endParaRPr lang="zh-CN" altLang="en-US" sz="1505" b="1" dirty="0">
              <a:solidFill>
                <a:schemeClr val="accent2"/>
              </a:solidFill>
              <a:latin typeface="+mn-ea"/>
              <a:cs typeface="+mn-ea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14"/>
            </p:custDataLst>
          </p:nvPr>
        </p:nvCxnSpPr>
        <p:spPr>
          <a:xfrm flipH="1">
            <a:off x="2821908" y="751866"/>
            <a:ext cx="4246" cy="1991310"/>
          </a:xfrm>
          <a:prstGeom prst="line">
            <a:avLst/>
          </a:prstGeom>
          <a:ln w="25400">
            <a:gradFill>
              <a:gsLst>
                <a:gs pos="17000">
                  <a:schemeClr val="accent1">
                    <a:alpha val="0"/>
                  </a:schemeClr>
                </a:gs>
                <a:gs pos="61000">
                  <a:schemeClr val="accent1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图: 延期 21"/>
          <p:cNvSpPr/>
          <p:nvPr>
            <p:custDataLst>
              <p:tags r:id="rId15"/>
            </p:custDataLst>
          </p:nvPr>
        </p:nvSpPr>
        <p:spPr>
          <a:xfrm>
            <a:off x="2826154" y="750805"/>
            <a:ext cx="396458" cy="423525"/>
          </a:xfrm>
          <a:prstGeom prst="flowChartDela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335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03</a:t>
            </a:r>
            <a:endParaRPr lang="en-US" altLang="zh-CN" sz="1335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1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6"/>
            </p:custDataLst>
          </p:nvPr>
        </p:nvSpPr>
        <p:spPr>
          <a:xfrm>
            <a:off x="2937077" y="1298521"/>
            <a:ext cx="2173352" cy="8831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目标：检验各模块之间是否能够正确交互。工具：Postman （调用 API 测试后端接口）、Spring Test。方案：测试用户从前端提交请求，后端 API 返回数据和数据库交互的正确性。检查 AI 推荐模块对其他服务调用的兼容性和响应时间。</a:t>
            </a:r>
            <a:endParaRPr lang="zh-CN" altLang="en-US" sz="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8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7"/>
            </p:custDataLst>
          </p:nvPr>
        </p:nvSpPr>
        <p:spPr>
          <a:xfrm>
            <a:off x="3408368" y="801755"/>
            <a:ext cx="1715860" cy="32162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505" b="1" dirty="0">
                <a:solidFill>
                  <a:schemeClr val="accent1"/>
                </a:solidFill>
                <a:latin typeface="+mn-ea"/>
                <a:cs typeface="+mn-ea"/>
              </a:rPr>
              <a:t>集成测试</a:t>
            </a:r>
            <a:endParaRPr lang="zh-CN" altLang="en-US" sz="1505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7" name="椭圆 36"/>
          <p:cNvSpPr/>
          <p:nvPr>
            <p:custDataLst>
              <p:tags r:id="rId18"/>
            </p:custDataLst>
          </p:nvPr>
        </p:nvSpPr>
        <p:spPr>
          <a:xfrm>
            <a:off x="2778388" y="2533537"/>
            <a:ext cx="78018" cy="7907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 sz="1505">
              <a:solidFill>
                <a:schemeClr val="lt1"/>
              </a:solidFill>
              <a:cs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>
            <p:custDataLst>
              <p:tags r:id="rId19"/>
            </p:custDataLst>
          </p:nvPr>
        </p:nvCxnSpPr>
        <p:spPr>
          <a:xfrm flipH="1" flipV="1">
            <a:off x="6833719" y="2401385"/>
            <a:ext cx="1592" cy="1991310"/>
          </a:xfrm>
          <a:prstGeom prst="line">
            <a:avLst/>
          </a:prstGeom>
          <a:ln w="25400">
            <a:gradFill>
              <a:gsLst>
                <a:gs pos="17000">
                  <a:schemeClr val="accent2">
                    <a:alpha val="0"/>
                  </a:schemeClr>
                </a:gs>
                <a:gs pos="61000">
                  <a:schemeClr val="accent2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>
            <p:custDataLst>
              <p:tags r:id="rId20"/>
            </p:custDataLst>
          </p:nvPr>
        </p:nvSpPr>
        <p:spPr>
          <a:xfrm>
            <a:off x="6789137" y="2533537"/>
            <a:ext cx="78018" cy="7907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 sz="1505">
              <a:solidFill>
                <a:schemeClr val="lt1"/>
              </a:solidFill>
            </a:endParaRPr>
          </a:p>
        </p:txBody>
      </p:sp>
      <p:sp>
        <p:nvSpPr>
          <p:cNvPr id="39" name="矩形 38"/>
          <p:cNvSpPr/>
          <p:nvPr>
            <p:custDataLst>
              <p:tags r:id="rId21"/>
            </p:custDataLst>
          </p:nvPr>
        </p:nvSpPr>
        <p:spPr>
          <a:xfrm>
            <a:off x="6957380" y="2948570"/>
            <a:ext cx="2173352" cy="8831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目标：确保最小化产品能满足用户需求。方法：邀请外部同学成为测试用户，进行试用并提交反馈。</a:t>
            </a:r>
            <a:endParaRPr lang="zh-CN" altLang="en-US" sz="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0" name="流程图: 延期 39"/>
          <p:cNvSpPr/>
          <p:nvPr>
            <p:custDataLst>
              <p:tags r:id="rId22"/>
            </p:custDataLst>
          </p:nvPr>
        </p:nvSpPr>
        <p:spPr>
          <a:xfrm>
            <a:off x="6844864" y="3969701"/>
            <a:ext cx="396458" cy="423525"/>
          </a:xfrm>
          <a:prstGeom prst="flowChartDelay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335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2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06</a:t>
            </a:r>
            <a:endParaRPr lang="en-US" altLang="zh-CN" sz="1335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2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23"/>
            </p:custDataLst>
          </p:nvPr>
        </p:nvSpPr>
        <p:spPr>
          <a:xfrm>
            <a:off x="7428140" y="4021182"/>
            <a:ext cx="1716391" cy="33542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505" b="1" dirty="0">
                <a:solidFill>
                  <a:schemeClr val="accent2"/>
                </a:solidFill>
                <a:latin typeface="+mn-ea"/>
                <a:cs typeface="+mn-ea"/>
              </a:rPr>
              <a:t>用户验收</a:t>
            </a:r>
            <a:r>
              <a:rPr lang="zh-CN" altLang="en-US" sz="1505" b="1" dirty="0">
                <a:solidFill>
                  <a:schemeClr val="accent2"/>
                </a:solidFill>
                <a:latin typeface="+mn-ea"/>
                <a:cs typeface="+mn-ea"/>
              </a:rPr>
              <a:t>测试</a:t>
            </a:r>
            <a:endParaRPr lang="zh-CN" altLang="en-US" sz="1505" b="1" dirty="0">
              <a:solidFill>
                <a:schemeClr val="accent2"/>
              </a:solidFill>
              <a:latin typeface="+mn-ea"/>
              <a:cs typeface="+mn-ea"/>
            </a:endParaRPr>
          </a:p>
        </p:txBody>
      </p:sp>
      <p:cxnSp>
        <p:nvCxnSpPr>
          <p:cNvPr id="36" name="直接连接符 35"/>
          <p:cNvCxnSpPr/>
          <p:nvPr>
            <p:custDataLst>
              <p:tags r:id="rId24"/>
            </p:custDataLst>
          </p:nvPr>
        </p:nvCxnSpPr>
        <p:spPr>
          <a:xfrm flipH="1">
            <a:off x="5492557" y="751866"/>
            <a:ext cx="4246" cy="1991310"/>
          </a:xfrm>
          <a:prstGeom prst="line">
            <a:avLst/>
          </a:prstGeom>
          <a:ln w="25400">
            <a:gradFill>
              <a:gsLst>
                <a:gs pos="17000">
                  <a:schemeClr val="accent1">
                    <a:alpha val="0"/>
                  </a:schemeClr>
                </a:gs>
                <a:gs pos="61000">
                  <a:schemeClr val="accent1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>
            <p:custDataLst>
              <p:tags r:id="rId25"/>
            </p:custDataLst>
          </p:nvPr>
        </p:nvSpPr>
        <p:spPr>
          <a:xfrm>
            <a:off x="5607726" y="1298521"/>
            <a:ext cx="2173352" cy="8831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目标：确保所有功能在指定场景下按预期运行。工具：Selenium（针对前端 UI 测试）。方案：模拟用户操作场景，如注册-登录-发布内容-评论-点赞。</a:t>
            </a:r>
            <a:endParaRPr lang="zh-CN" altLang="en-US" sz="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流程图: 延期 45"/>
          <p:cNvSpPr/>
          <p:nvPr>
            <p:custDataLst>
              <p:tags r:id="rId26"/>
            </p:custDataLst>
          </p:nvPr>
        </p:nvSpPr>
        <p:spPr>
          <a:xfrm>
            <a:off x="5496802" y="751336"/>
            <a:ext cx="396458" cy="423525"/>
          </a:xfrm>
          <a:prstGeom prst="flowChartDela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335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05</a:t>
            </a:r>
            <a:endParaRPr lang="en-US" altLang="zh-CN" sz="1335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1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47" name="矩形 46"/>
          <p:cNvSpPr/>
          <p:nvPr>
            <p:custDataLst>
              <p:tags r:id="rId27"/>
            </p:custDataLst>
          </p:nvPr>
        </p:nvSpPr>
        <p:spPr>
          <a:xfrm>
            <a:off x="6079017" y="802286"/>
            <a:ext cx="1712145" cy="32162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505" b="1" dirty="0">
                <a:solidFill>
                  <a:schemeClr val="accent1"/>
                </a:solidFill>
                <a:latin typeface="+mn-ea"/>
                <a:cs typeface="+mn-ea"/>
              </a:rPr>
              <a:t>功能</a:t>
            </a:r>
            <a:r>
              <a:rPr lang="zh-CN" altLang="en-US" sz="1505" b="1" dirty="0">
                <a:solidFill>
                  <a:schemeClr val="accent1"/>
                </a:solidFill>
                <a:latin typeface="+mn-ea"/>
                <a:cs typeface="+mn-ea"/>
              </a:rPr>
              <a:t>测试</a:t>
            </a:r>
            <a:endParaRPr lang="zh-CN" altLang="en-US" sz="1505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8" name="椭圆 47"/>
          <p:cNvSpPr/>
          <p:nvPr>
            <p:custDataLst>
              <p:tags r:id="rId28"/>
            </p:custDataLst>
          </p:nvPr>
        </p:nvSpPr>
        <p:spPr>
          <a:xfrm>
            <a:off x="5449036" y="2533537"/>
            <a:ext cx="78018" cy="7907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 sz="1505">
              <a:solidFill>
                <a:schemeClr val="lt1"/>
              </a:solidFill>
            </a:endParaRPr>
          </a:p>
        </p:txBody>
      </p:sp>
      <p:cxnSp>
        <p:nvCxnSpPr>
          <p:cNvPr id="41" name="直接连接符 40"/>
          <p:cNvCxnSpPr/>
          <p:nvPr>
            <p:custDataLst>
              <p:tags r:id="rId29"/>
            </p:custDataLst>
          </p:nvPr>
        </p:nvCxnSpPr>
        <p:spPr>
          <a:xfrm flipH="1" flipV="1">
            <a:off x="4156171" y="2401385"/>
            <a:ext cx="1592" cy="1991310"/>
          </a:xfrm>
          <a:prstGeom prst="line">
            <a:avLst/>
          </a:prstGeom>
          <a:ln w="25400">
            <a:gradFill>
              <a:gsLst>
                <a:gs pos="17000">
                  <a:schemeClr val="accent2">
                    <a:alpha val="0"/>
                  </a:schemeClr>
                </a:gs>
                <a:gs pos="61000">
                  <a:schemeClr val="accent2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>
            <p:custDataLst>
              <p:tags r:id="rId30"/>
            </p:custDataLst>
          </p:nvPr>
        </p:nvSpPr>
        <p:spPr>
          <a:xfrm>
            <a:off x="4118489" y="2533537"/>
            <a:ext cx="78018" cy="7907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 sz="1505">
              <a:solidFill>
                <a:schemeClr val="lt1"/>
              </a:solidFill>
              <a:cs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>
            <p:custDataLst>
              <p:tags r:id="rId31"/>
            </p:custDataLst>
          </p:nvPr>
        </p:nvSpPr>
        <p:spPr>
          <a:xfrm>
            <a:off x="4266032" y="2926280"/>
            <a:ext cx="2173352" cy="8831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目标：确保系统数据的安全性，防止常见漏洞。方案：测试越权访问（例如，低权限用户是否能访问管理员模块）。测试 SQL 注入（通过特殊格式输入内容测试系统处理不当的情况）。</a:t>
            </a:r>
            <a:endParaRPr lang="zh-CN" altLang="en-US" sz="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8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1" name="流程图: 延期 50"/>
          <p:cNvSpPr/>
          <p:nvPr>
            <p:custDataLst>
              <p:tags r:id="rId32"/>
            </p:custDataLst>
          </p:nvPr>
        </p:nvSpPr>
        <p:spPr>
          <a:xfrm>
            <a:off x="4167316" y="3970232"/>
            <a:ext cx="396458" cy="423525"/>
          </a:xfrm>
          <a:prstGeom prst="flowChartDelay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335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2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04</a:t>
            </a:r>
            <a:endParaRPr lang="en-US" altLang="zh-CN" sz="1335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2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52" name="矩形 51"/>
          <p:cNvSpPr/>
          <p:nvPr>
            <p:custDataLst>
              <p:tags r:id="rId33"/>
            </p:custDataLst>
          </p:nvPr>
        </p:nvSpPr>
        <p:spPr>
          <a:xfrm>
            <a:off x="4750592" y="4021713"/>
            <a:ext cx="1704715" cy="33542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505" b="1" dirty="0">
                <a:solidFill>
                  <a:schemeClr val="accent2"/>
                </a:solidFill>
                <a:latin typeface="+mn-ea"/>
                <a:cs typeface="+mn-ea"/>
              </a:rPr>
              <a:t>安全</a:t>
            </a:r>
            <a:r>
              <a:rPr lang="zh-CN" altLang="en-US" sz="1505" b="1" dirty="0">
                <a:solidFill>
                  <a:schemeClr val="accent2"/>
                </a:solidFill>
                <a:latin typeface="+mn-ea"/>
                <a:cs typeface="+mn-ea"/>
              </a:rPr>
              <a:t>测试</a:t>
            </a:r>
            <a:endParaRPr lang="zh-CN" altLang="en-US" sz="1505" b="1" dirty="0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27" name="标题 16"/>
          <p:cNvSpPr>
            <a:spLocks noGrp="1"/>
          </p:cNvSpPr>
          <p:nvPr>
            <p:custDataLst>
              <p:tags r:id="rId34"/>
            </p:custDataLst>
          </p:nvPr>
        </p:nvSpPr>
        <p:spPr>
          <a:xfrm>
            <a:off x="315595" y="87755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系统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测试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3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21970" y="27000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测试流程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矩形: 圆角 2"/>
          <p:cNvSpPr/>
          <p:nvPr>
            <p:custDataLst>
              <p:tags r:id="rId3"/>
            </p:custDataLst>
          </p:nvPr>
        </p:nvSpPr>
        <p:spPr>
          <a:xfrm>
            <a:off x="522446" y="1809232"/>
            <a:ext cx="1871520" cy="2332841"/>
          </a:xfrm>
          <a:prstGeom prst="roundRect">
            <a:avLst>
              <a:gd name="adj" fmla="val 0"/>
            </a:avLst>
          </a:prstGeom>
          <a:solidFill>
            <a:srgbClr val="000000">
              <a:lumMod val="40000"/>
              <a:lumOff val="60000"/>
              <a:alpha val="15000"/>
            </a:srgbClr>
          </a:solidFill>
          <a:ln w="15875"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lIns="61722" tIns="30861" rIns="61722" bIns="30861" rtlCol="0" anchor="ctr"/>
          <a:p>
            <a:endParaRPr lang="zh-CN" altLang="en-US" sz="108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721382" y="2655542"/>
            <a:ext cx="1496548" cy="13219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在每个开发阶段后的功能完成后，进行单元和集成测试。</a:t>
            </a:r>
            <a:endParaRPr lang="zh-CN" altLang="en-US" sz="105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5"/>
            </p:custDataLst>
          </p:nvPr>
        </p:nvSpPr>
        <p:spPr>
          <a:xfrm>
            <a:off x="721382" y="1481012"/>
            <a:ext cx="521430" cy="510935"/>
          </a:xfrm>
          <a:prstGeom prst="roundRect">
            <a:avLst>
              <a:gd name="adj" fmla="val 0"/>
            </a:avLst>
          </a:prstGeom>
          <a:solidFill>
            <a:srgbClr val="376FFF"/>
          </a:solidFill>
          <a:ln>
            <a:noFill/>
          </a:ln>
          <a:effectLst/>
        </p:spPr>
        <p:style>
          <a:lnRef idx="2">
            <a:srgbClr val="376FFF">
              <a:lumMod val="75000"/>
            </a:srgbClr>
          </a:lnRef>
          <a:fillRef idx="1">
            <a:srgbClr val="376FFF"/>
          </a:fillRef>
          <a:effectRef idx="0">
            <a:srgbClr val="FFFFFF"/>
          </a:effectRef>
          <a:fontRef idx="minor">
            <a:srgbClr val="FFFFFF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: 圆角 2"/>
          <p:cNvSpPr/>
          <p:nvPr>
            <p:custDataLst>
              <p:tags r:id="rId6"/>
            </p:custDataLst>
          </p:nvPr>
        </p:nvSpPr>
        <p:spPr>
          <a:xfrm>
            <a:off x="2598626" y="1809232"/>
            <a:ext cx="1871520" cy="2332841"/>
          </a:xfrm>
          <a:prstGeom prst="roundRect">
            <a:avLst>
              <a:gd name="adj" fmla="val 0"/>
            </a:avLst>
          </a:prstGeom>
          <a:solidFill>
            <a:srgbClr val="000000">
              <a:lumMod val="40000"/>
              <a:lumOff val="60000"/>
              <a:alpha val="15000"/>
            </a:srgbClr>
          </a:solidFill>
          <a:ln w="15875"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lIns="61722" tIns="30861" rIns="61722" bIns="30861" rtlCol="0" anchor="ctr"/>
          <a:p>
            <a:endParaRPr lang="zh-CN" altLang="en-US" sz="108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2797562" y="2658404"/>
            <a:ext cx="1496548" cy="13219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在基础功能开发完成后（第2阶段末），进行第一次功能整体测试。</a:t>
            </a:r>
            <a:endParaRPr lang="zh-CN" altLang="en-US" sz="105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>
            <a:off x="2797562" y="1481012"/>
            <a:ext cx="521430" cy="510935"/>
          </a:xfrm>
          <a:prstGeom prst="roundRect">
            <a:avLst>
              <a:gd name="adj" fmla="val 0"/>
            </a:avLst>
          </a:prstGeom>
          <a:solidFill>
            <a:srgbClr val="376FFF"/>
          </a:solidFill>
          <a:ln>
            <a:noFill/>
          </a:ln>
          <a:effectLst/>
        </p:spPr>
        <p:style>
          <a:lnRef idx="2">
            <a:srgbClr val="376FFF">
              <a:lumMod val="75000"/>
            </a:srgbClr>
          </a:lnRef>
          <a:fillRef idx="1">
            <a:srgbClr val="376FFF"/>
          </a:fillRef>
          <a:effectRef idx="0">
            <a:srgbClr val="FFFFFF"/>
          </a:effectRef>
          <a:fontRef idx="minor">
            <a:srgbClr val="FFFFFF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矩形: 圆角 2"/>
          <p:cNvSpPr/>
          <p:nvPr>
            <p:custDataLst>
              <p:tags r:id="rId9"/>
            </p:custDataLst>
          </p:nvPr>
        </p:nvSpPr>
        <p:spPr>
          <a:xfrm>
            <a:off x="4674807" y="1809232"/>
            <a:ext cx="1871520" cy="2332841"/>
          </a:xfrm>
          <a:prstGeom prst="roundRect">
            <a:avLst>
              <a:gd name="adj" fmla="val 0"/>
            </a:avLst>
          </a:prstGeom>
          <a:solidFill>
            <a:srgbClr val="000000">
              <a:lumMod val="40000"/>
              <a:lumOff val="60000"/>
              <a:alpha val="15000"/>
            </a:srgbClr>
          </a:solidFill>
          <a:ln w="15875"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lIns="61722" tIns="30861" rIns="61722" bIns="30861" rtlCol="0" anchor="ctr"/>
          <a:p>
            <a:endParaRPr lang="zh-CN" altLang="en-US" sz="108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4873742" y="2655542"/>
            <a:ext cx="1496548" cy="13219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核心模块开发完成后开始性能测试与安全测试。</a:t>
            </a:r>
            <a:endParaRPr lang="zh-CN" altLang="en-US" sz="105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5" name="圆角矩形 64"/>
          <p:cNvSpPr/>
          <p:nvPr>
            <p:custDataLst>
              <p:tags r:id="rId11"/>
            </p:custDataLst>
          </p:nvPr>
        </p:nvSpPr>
        <p:spPr>
          <a:xfrm>
            <a:off x="4873742" y="1481012"/>
            <a:ext cx="521430" cy="510935"/>
          </a:xfrm>
          <a:prstGeom prst="roundRect">
            <a:avLst>
              <a:gd name="adj" fmla="val 0"/>
            </a:avLst>
          </a:prstGeom>
          <a:solidFill>
            <a:srgbClr val="376FFF"/>
          </a:solidFill>
          <a:ln>
            <a:noFill/>
          </a:ln>
          <a:effectLst/>
        </p:spPr>
        <p:style>
          <a:lnRef idx="2">
            <a:srgbClr val="376FFF">
              <a:lumMod val="75000"/>
            </a:srgbClr>
          </a:lnRef>
          <a:fillRef idx="1">
            <a:srgbClr val="376FFF"/>
          </a:fillRef>
          <a:effectRef idx="0">
            <a:srgbClr val="FFFFFF"/>
          </a:effectRef>
          <a:fontRef idx="minor">
            <a:srgbClr val="FFFFFF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9" name="矩形: 圆角 2"/>
          <p:cNvSpPr/>
          <p:nvPr>
            <p:custDataLst>
              <p:tags r:id="rId12"/>
            </p:custDataLst>
          </p:nvPr>
        </p:nvSpPr>
        <p:spPr>
          <a:xfrm>
            <a:off x="6719237" y="1785102"/>
            <a:ext cx="1871520" cy="2332841"/>
          </a:xfrm>
          <a:prstGeom prst="roundRect">
            <a:avLst>
              <a:gd name="adj" fmla="val 0"/>
            </a:avLst>
          </a:prstGeom>
          <a:solidFill>
            <a:srgbClr val="000000">
              <a:lumMod val="40000"/>
              <a:lumOff val="60000"/>
              <a:alpha val="15000"/>
            </a:srgbClr>
          </a:solidFill>
          <a:ln w="15875"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lIns="61722" tIns="30861" rIns="61722" bIns="30861" rtlCol="0" anchor="ctr"/>
          <a:p>
            <a:endParaRPr lang="zh-CN" altLang="en-US" sz="108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>
            <p:custDataLst>
              <p:tags r:id="rId13"/>
            </p:custDataLst>
          </p:nvPr>
        </p:nvSpPr>
        <p:spPr>
          <a:xfrm>
            <a:off x="6949922" y="2658404"/>
            <a:ext cx="1496548" cy="13219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项目结束时，邀请外部测试用户进行UAT，收集改进意见。</a:t>
            </a:r>
            <a:endParaRPr lang="zh-CN" altLang="en-US" sz="105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1" name="圆角矩形 70"/>
          <p:cNvSpPr/>
          <p:nvPr>
            <p:custDataLst>
              <p:tags r:id="rId14"/>
            </p:custDataLst>
          </p:nvPr>
        </p:nvSpPr>
        <p:spPr>
          <a:xfrm>
            <a:off x="6949922" y="1481012"/>
            <a:ext cx="521430" cy="510935"/>
          </a:xfrm>
          <a:prstGeom prst="roundRect">
            <a:avLst>
              <a:gd name="adj" fmla="val 0"/>
            </a:avLst>
          </a:prstGeom>
          <a:solidFill>
            <a:srgbClr val="376FFF"/>
          </a:solidFill>
          <a:ln>
            <a:noFill/>
          </a:ln>
          <a:effectLst/>
        </p:spPr>
        <p:style>
          <a:lnRef idx="2">
            <a:srgbClr val="376FFF">
              <a:lumMod val="75000"/>
            </a:srgbClr>
          </a:lnRef>
          <a:fillRef idx="1">
            <a:srgbClr val="376FFF"/>
          </a:fillRef>
          <a:effectRef idx="0">
            <a:srgbClr val="FFFFFF"/>
          </a:effectRef>
          <a:fontRef idx="minor">
            <a:srgbClr val="FFFFFF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15"/>
            </p:custDataLst>
          </p:nvPr>
        </p:nvCxnSpPr>
        <p:spPr>
          <a:xfrm flipV="1">
            <a:off x="661749" y="2543909"/>
            <a:ext cx="1596197" cy="0"/>
          </a:xfrm>
          <a:prstGeom prst="line">
            <a:avLst/>
          </a:prstGeom>
          <a:ln w="22225">
            <a:solidFill>
              <a:srgbClr val="376FFF">
                <a:alpha val="50000"/>
              </a:srgbClr>
            </a:solidFill>
          </a:ln>
        </p:spPr>
        <p:style>
          <a:lnRef idx="2">
            <a:srgbClr val="376FFF"/>
          </a:lnRef>
          <a:fillRef idx="0">
            <a:srgbClr val="FFFFFF"/>
          </a:fillRef>
          <a:effectRef idx="0">
            <a:srgbClr val="FFFFFF"/>
          </a:effectRef>
          <a:fontRef idx="minor">
            <a:srgbClr val="000000"/>
          </a:fontRef>
        </p:style>
      </p:cxnSp>
      <p:cxnSp>
        <p:nvCxnSpPr>
          <p:cNvPr id="17" name="直接连接符 16"/>
          <p:cNvCxnSpPr/>
          <p:nvPr>
            <p:custDataLst>
              <p:tags r:id="rId16"/>
            </p:custDataLst>
          </p:nvPr>
        </p:nvCxnSpPr>
        <p:spPr>
          <a:xfrm flipV="1">
            <a:off x="2737929" y="2543909"/>
            <a:ext cx="1596197" cy="0"/>
          </a:xfrm>
          <a:prstGeom prst="line">
            <a:avLst/>
          </a:prstGeom>
          <a:ln w="22225">
            <a:solidFill>
              <a:srgbClr val="376FFF">
                <a:alpha val="50000"/>
              </a:srgbClr>
            </a:solidFill>
          </a:ln>
        </p:spPr>
        <p:style>
          <a:lnRef idx="2">
            <a:srgbClr val="376FFF"/>
          </a:lnRef>
          <a:fillRef idx="0">
            <a:srgbClr val="FFFFFF"/>
          </a:fillRef>
          <a:effectRef idx="0">
            <a:srgbClr val="FFFFFF"/>
          </a:effectRef>
          <a:fontRef idx="minor">
            <a:srgbClr val="000000"/>
          </a:fontRef>
        </p:style>
      </p:cxnSp>
      <p:cxnSp>
        <p:nvCxnSpPr>
          <p:cNvPr id="75" name="直接连接符 74"/>
          <p:cNvCxnSpPr/>
          <p:nvPr>
            <p:custDataLst>
              <p:tags r:id="rId17"/>
            </p:custDataLst>
          </p:nvPr>
        </p:nvCxnSpPr>
        <p:spPr>
          <a:xfrm flipV="1">
            <a:off x="4814109" y="2543909"/>
            <a:ext cx="1596197" cy="0"/>
          </a:xfrm>
          <a:prstGeom prst="line">
            <a:avLst/>
          </a:prstGeom>
          <a:ln w="22225">
            <a:solidFill>
              <a:srgbClr val="376FFF">
                <a:alpha val="50000"/>
              </a:srgbClr>
            </a:solidFill>
          </a:ln>
        </p:spPr>
        <p:style>
          <a:lnRef idx="2">
            <a:srgbClr val="376FFF"/>
          </a:lnRef>
          <a:fillRef idx="0">
            <a:srgbClr val="FFFFFF"/>
          </a:fillRef>
          <a:effectRef idx="0">
            <a:srgbClr val="FFFFFF"/>
          </a:effectRef>
          <a:fontRef idx="minor">
            <a:srgbClr val="000000"/>
          </a:fontRef>
        </p:style>
      </p:cxnSp>
      <p:cxnSp>
        <p:nvCxnSpPr>
          <p:cNvPr id="76" name="直接连接符 75"/>
          <p:cNvCxnSpPr/>
          <p:nvPr>
            <p:custDataLst>
              <p:tags r:id="rId18"/>
            </p:custDataLst>
          </p:nvPr>
        </p:nvCxnSpPr>
        <p:spPr>
          <a:xfrm flipV="1">
            <a:off x="6890290" y="2543909"/>
            <a:ext cx="1596197" cy="0"/>
          </a:xfrm>
          <a:prstGeom prst="line">
            <a:avLst/>
          </a:prstGeom>
          <a:ln w="22225">
            <a:solidFill>
              <a:srgbClr val="376FFF">
                <a:alpha val="50000"/>
              </a:srgbClr>
            </a:solidFill>
          </a:ln>
        </p:spPr>
        <p:style>
          <a:lnRef idx="2">
            <a:srgbClr val="376FFF"/>
          </a:lnRef>
          <a:fillRef idx="0">
            <a:srgbClr val="FFFFFF"/>
          </a:fillRef>
          <a:effectRef idx="0">
            <a:srgbClr val="FFFFFF"/>
          </a:effectRef>
          <a:fontRef idx="minor">
            <a:srgbClr val="000000"/>
          </a:fontRef>
        </p:style>
      </p:cxnSp>
      <p:sp>
        <p:nvSpPr>
          <p:cNvPr id="22" name="矩形 21"/>
          <p:cNvSpPr/>
          <p:nvPr>
            <p:custDataLst>
              <p:tags r:id="rId19"/>
            </p:custDataLst>
          </p:nvPr>
        </p:nvSpPr>
        <p:spPr>
          <a:xfrm>
            <a:off x="723767" y="2101672"/>
            <a:ext cx="1496783" cy="33251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单元和集成测试</a:t>
            </a:r>
            <a:endParaRPr lang="zh-CN" altLang="en-US" sz="12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20"/>
            </p:custDataLst>
          </p:nvPr>
        </p:nvSpPr>
        <p:spPr>
          <a:xfrm>
            <a:off x="2801855" y="2102626"/>
            <a:ext cx="1496783" cy="33251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功能整体测试</a:t>
            </a:r>
            <a:endParaRPr lang="zh-CN" altLang="en-US" sz="12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>
            <p:custDataLst>
              <p:tags r:id="rId21"/>
            </p:custDataLst>
          </p:nvPr>
        </p:nvSpPr>
        <p:spPr>
          <a:xfrm>
            <a:off x="4873742" y="2101672"/>
            <a:ext cx="1496783" cy="33251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性能与安全测试</a:t>
            </a:r>
            <a:endParaRPr lang="zh-CN" altLang="en-US" sz="12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>
            <p:custDataLst>
              <p:tags r:id="rId22"/>
            </p:custDataLst>
          </p:nvPr>
        </p:nvSpPr>
        <p:spPr>
          <a:xfrm>
            <a:off x="6949922" y="2102626"/>
            <a:ext cx="1496783" cy="33251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UAT与改进意见收集</a:t>
            </a:r>
            <a:endParaRPr lang="zh-CN" altLang="en-US" sz="12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506730" y="820420"/>
          <a:ext cx="8244840" cy="4173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7175"/>
                <a:gridCol w="840740"/>
                <a:gridCol w="838200"/>
                <a:gridCol w="840105"/>
                <a:gridCol w="840105"/>
                <a:gridCol w="839470"/>
                <a:gridCol w="839470"/>
                <a:gridCol w="840105"/>
                <a:gridCol w="839470"/>
              </a:tblGrid>
              <a:tr h="440690">
                <a:tc rowSpan="2"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需求分析与设计阶段</a:t>
                      </a:r>
                      <a:endParaRPr lang="en-US" altLang="zh-CN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41325">
                <a:tc vMerge="1"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41325">
                <a:tc rowSpan="2"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effectLst/>
                          <a:sym typeface="+mn-ea"/>
                        </a:rPr>
                        <a:t>基础框架搭建与基础功能开发阶段</a:t>
                      </a:r>
                      <a:endParaRPr lang="en-US" altLang="zh-CN" sz="1600" dirty="0">
                        <a:effectLst/>
                        <a:sym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55295">
                <a:tc vMerge="1"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41325">
                <a:tc rowSpan="3"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核心功能模块开发与整合阶段</a:t>
                      </a:r>
                      <a:endParaRPr lang="en-US" altLang="zh-CN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40055">
                <a:tc vMerge="1"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40690">
                <a:tc vMerge="1"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41325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系统优化与交付阶段</a:t>
                      </a:r>
                      <a:endParaRPr lang="en-US" altLang="zh-CN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31190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Timeline</a:t>
                      </a:r>
                      <a:endParaRPr lang="en-US" altLang="zh-CN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Week 1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Week 2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Week 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Week 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Week 5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Week 6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Week 7-8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Week 9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7" name="矩形: 圆角 6"/>
          <p:cNvSpPr/>
          <p:nvPr/>
        </p:nvSpPr>
        <p:spPr>
          <a:xfrm>
            <a:off x="2008505" y="1104900"/>
            <a:ext cx="1677670" cy="28829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/>
              <a:t>Planning</a:t>
            </a:r>
            <a:endParaRPr lang="zh-CN" altLang="en-US" sz="1400" dirty="0"/>
          </a:p>
        </p:txBody>
      </p:sp>
      <p:sp>
        <p:nvSpPr>
          <p:cNvPr id="9" name="矩形: 圆角 8"/>
          <p:cNvSpPr/>
          <p:nvPr/>
        </p:nvSpPr>
        <p:spPr>
          <a:xfrm>
            <a:off x="2867660" y="1864995"/>
            <a:ext cx="2512695" cy="31369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dirty="0"/>
              <a:t>Framework Construction</a:t>
            </a:r>
            <a:endParaRPr lang="zh-CN" altLang="en-US" sz="1000" dirty="0"/>
          </a:p>
        </p:txBody>
      </p:sp>
      <p:sp>
        <p:nvSpPr>
          <p:cNvPr id="5" name="矩形: 圆角 16"/>
          <p:cNvSpPr/>
          <p:nvPr/>
        </p:nvSpPr>
        <p:spPr>
          <a:xfrm>
            <a:off x="4551680" y="2665730"/>
            <a:ext cx="2499995" cy="31369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>
                <a:sym typeface="+mn-ea"/>
              </a:rPr>
              <a:t>Core functionality development</a:t>
            </a:r>
            <a:endParaRPr lang="en-US" altLang="zh-CN" sz="1400"/>
          </a:p>
        </p:txBody>
      </p:sp>
      <p:sp>
        <p:nvSpPr>
          <p:cNvPr id="6" name="矩形: 圆角 17"/>
          <p:cNvSpPr/>
          <p:nvPr/>
        </p:nvSpPr>
        <p:spPr>
          <a:xfrm>
            <a:off x="4533265" y="3466465"/>
            <a:ext cx="3402330" cy="31369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Perform system integration and testing</a:t>
            </a:r>
            <a:endParaRPr lang="en-US" altLang="zh-CN" sz="1400"/>
          </a:p>
        </p:txBody>
      </p:sp>
      <p:sp>
        <p:nvSpPr>
          <p:cNvPr id="10" name="矩形: 圆角 18"/>
          <p:cNvSpPr/>
          <p:nvPr/>
        </p:nvSpPr>
        <p:spPr>
          <a:xfrm>
            <a:off x="7934960" y="4032885"/>
            <a:ext cx="816610" cy="313690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/>
              <a:t> </a:t>
            </a:r>
            <a:r>
              <a:rPr lang="en-US" altLang="zh-CN" sz="1400" dirty="0"/>
              <a:t>deploy</a:t>
            </a:r>
            <a:endParaRPr lang="en-US" altLang="zh-CN" sz="1400" dirty="0"/>
          </a:p>
        </p:txBody>
      </p:sp>
      <p:sp>
        <p:nvSpPr>
          <p:cNvPr id="11" name="标题 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06730" y="19888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项目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进度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8792" y="2311996"/>
            <a:ext cx="4313208" cy="10881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4750" b="1" dirty="0">
                <a:solidFill>
                  <a:srgbClr val="0070C0">
                    <a:alpha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THANKS！</a:t>
            </a:r>
            <a:endParaRPr lang="en-US" sz="4750" b="1" dirty="0">
              <a:solidFill>
                <a:srgbClr val="0070C0">
                  <a:alpha val="1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25232" y="145389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A75F3"/>
          </a:solidFill>
        </p:spPr>
      </p:sp>
      <p:sp>
        <p:nvSpPr>
          <p:cNvPr id="6" name="Shape 3"/>
          <p:cNvSpPr/>
          <p:nvPr/>
        </p:nvSpPr>
        <p:spPr>
          <a:xfrm>
            <a:off x="1150837" y="145389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A75F3"/>
          </a:solidFill>
        </p:spPr>
      </p:sp>
      <p:sp>
        <p:nvSpPr>
          <p:cNvPr id="7" name="Shape 4"/>
          <p:cNvSpPr/>
          <p:nvPr/>
        </p:nvSpPr>
        <p:spPr>
          <a:xfrm>
            <a:off x="1476442" y="145389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7EB5F6"/>
          </a:solidFill>
        </p:spPr>
      </p:sp>
      <p:sp>
        <p:nvSpPr>
          <p:cNvPr id="8" name="Shape 5"/>
          <p:cNvSpPr/>
          <p:nvPr/>
        </p:nvSpPr>
        <p:spPr>
          <a:xfrm>
            <a:off x="1802047" y="145389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B8D6FA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3951271" y="573440"/>
            <a:ext cx="534692" cy="5346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4597542" y="629084"/>
            <a:ext cx="450261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项目概述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椭圆 14"/>
          <p:cNvSpPr/>
          <p:nvPr>
            <p:custDataLst>
              <p:tags r:id="rId4"/>
            </p:custDataLst>
          </p:nvPr>
        </p:nvSpPr>
        <p:spPr>
          <a:xfrm>
            <a:off x="3951271" y="1353390"/>
            <a:ext cx="534692" cy="5346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文本框 55"/>
          <p:cNvSpPr txBox="1"/>
          <p:nvPr>
            <p:custDataLst>
              <p:tags r:id="rId5"/>
            </p:custDataLst>
          </p:nvPr>
        </p:nvSpPr>
        <p:spPr>
          <a:xfrm>
            <a:off x="4597542" y="1409033"/>
            <a:ext cx="450261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椭圆 56"/>
          <p:cNvSpPr/>
          <p:nvPr>
            <p:custDataLst>
              <p:tags r:id="rId6"/>
            </p:custDataLst>
          </p:nvPr>
        </p:nvSpPr>
        <p:spPr>
          <a:xfrm>
            <a:off x="3951271" y="2133339"/>
            <a:ext cx="534692" cy="5346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文本框 57"/>
          <p:cNvSpPr txBox="1"/>
          <p:nvPr>
            <p:custDataLst>
              <p:tags r:id="rId7"/>
            </p:custDataLst>
          </p:nvPr>
        </p:nvSpPr>
        <p:spPr>
          <a:xfrm>
            <a:off x="4597542" y="2188983"/>
            <a:ext cx="450261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初步逻辑架构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椭圆 58"/>
          <p:cNvSpPr/>
          <p:nvPr>
            <p:custDataLst>
              <p:tags r:id="rId8"/>
            </p:custDataLst>
          </p:nvPr>
        </p:nvSpPr>
        <p:spPr>
          <a:xfrm>
            <a:off x="3951271" y="2913289"/>
            <a:ext cx="534692" cy="5346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0" name="文本框 59"/>
          <p:cNvSpPr txBox="1"/>
          <p:nvPr>
            <p:custDataLst>
              <p:tags r:id="rId9"/>
            </p:custDataLst>
          </p:nvPr>
        </p:nvSpPr>
        <p:spPr>
          <a:xfrm>
            <a:off x="4597542" y="2968933"/>
            <a:ext cx="450261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" name="椭圆 60"/>
          <p:cNvSpPr/>
          <p:nvPr>
            <p:custDataLst>
              <p:tags r:id="rId10"/>
            </p:custDataLst>
          </p:nvPr>
        </p:nvSpPr>
        <p:spPr>
          <a:xfrm>
            <a:off x="3951271" y="3693238"/>
            <a:ext cx="534692" cy="5346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2" name="文本框 61"/>
          <p:cNvSpPr txBox="1"/>
          <p:nvPr>
            <p:custDataLst>
              <p:tags r:id="rId11"/>
            </p:custDataLst>
          </p:nvPr>
        </p:nvSpPr>
        <p:spPr>
          <a:xfrm>
            <a:off x="4597542" y="3748882"/>
            <a:ext cx="450261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部分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设想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3"/>
          <p:cNvSpPr txBox="1"/>
          <p:nvPr/>
        </p:nvSpPr>
        <p:spPr>
          <a:xfrm>
            <a:off x="817149" y="2043500"/>
            <a:ext cx="2584747" cy="80404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Contents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595233" y="235237"/>
            <a:ext cx="0" cy="48647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>
            <a:off x="136088" y="1530396"/>
            <a:ext cx="1973435" cy="1831294"/>
            <a:chOff x="3499700" y="3154849"/>
            <a:chExt cx="1107440" cy="838200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3499700" y="3154849"/>
              <a:ext cx="1107440" cy="0"/>
            </a:xfrm>
            <a:prstGeom prst="line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>
            <a:xfrm>
              <a:off x="3711367" y="3992574"/>
              <a:ext cx="895773" cy="475"/>
            </a:xfrm>
            <a:prstGeom prst="line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52" name="直接连接符 51"/>
            <p:cNvCxnSpPr/>
            <p:nvPr/>
          </p:nvCxnSpPr>
          <p:spPr>
            <a:xfrm>
              <a:off x="3711367" y="3154849"/>
              <a:ext cx="0" cy="837725"/>
            </a:xfrm>
            <a:prstGeom prst="line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>
            <a:xfrm>
              <a:off x="4607140" y="3154849"/>
              <a:ext cx="0" cy="130218"/>
            </a:xfrm>
            <a:prstGeom prst="line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54" name="直接连接符 53"/>
            <p:cNvCxnSpPr/>
            <p:nvPr/>
          </p:nvCxnSpPr>
          <p:spPr>
            <a:xfrm>
              <a:off x="4607140" y="3862356"/>
              <a:ext cx="0" cy="130218"/>
            </a:xfrm>
            <a:prstGeom prst="line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4641357" y="4471512"/>
            <a:ext cx="450261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管理与系统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椭圆 9"/>
          <p:cNvSpPr/>
          <p:nvPr>
            <p:custDataLst>
              <p:tags r:id="rId13"/>
            </p:custDataLst>
          </p:nvPr>
        </p:nvSpPr>
        <p:spPr>
          <a:xfrm>
            <a:off x="3978576" y="4413963"/>
            <a:ext cx="534692" cy="5346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34440" y="2066290"/>
            <a:ext cx="859790" cy="633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374D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2389151" y="1975030"/>
            <a:ext cx="6294179" cy="6908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2880" b="1" dirty="0">
                <a:solidFill>
                  <a:srgbClr val="374D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</a:t>
            </a:r>
            <a:r>
              <a:rPr lang="zh-CN" altLang="en-US" sz="2880" b="1" dirty="0">
                <a:solidFill>
                  <a:srgbClr val="374D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概述</a:t>
            </a:r>
            <a:endParaRPr lang="zh-CN" altLang="en-US" sz="2880" b="1" dirty="0">
              <a:solidFill>
                <a:srgbClr val="374D8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21970" y="27000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dirty="0">
                <a:solidFill>
                  <a:srgbClr val="152A62"/>
                </a:solidFill>
                <a:latin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项目</a:t>
            </a:r>
            <a:r>
              <a:rPr lang="zh-CN" altLang="en-US" dirty="0">
                <a:solidFill>
                  <a:srgbClr val="152A62"/>
                </a:solidFill>
                <a:latin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背景</a:t>
            </a:r>
            <a:endParaRPr lang="zh-CN" altLang="en-US" dirty="0">
              <a:solidFill>
                <a:srgbClr val="152A62"/>
              </a:solidFill>
              <a:latin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cxnSp>
        <p:nvCxnSpPr>
          <p:cNvPr id="40" name="直接连接符 39"/>
          <p:cNvCxnSpPr/>
          <p:nvPr>
            <p:custDataLst>
              <p:tags r:id="rId3"/>
            </p:custDataLst>
          </p:nvPr>
        </p:nvCxnSpPr>
        <p:spPr>
          <a:xfrm>
            <a:off x="991847" y="2073083"/>
            <a:ext cx="2565386" cy="0"/>
          </a:xfrm>
          <a:prstGeom prst="line">
            <a:avLst/>
          </a:prstGeom>
          <a:ln w="6350">
            <a:solidFill>
              <a:srgbClr val="376FFF">
                <a:lumMod val="60000"/>
                <a:lumOff val="40000"/>
              </a:srgbClr>
            </a:solidFill>
            <a:prstDash val="dash"/>
          </a:ln>
        </p:spPr>
        <p:style>
          <a:lnRef idx="2">
            <a:srgbClr val="376FFF"/>
          </a:lnRef>
          <a:fillRef idx="0">
            <a:srgbClr val="FFFFFF"/>
          </a:fillRef>
          <a:effectRef idx="0">
            <a:srgbClr val="FFFFFF"/>
          </a:effectRef>
          <a:fontRef idx="minor">
            <a:srgbClr val="000000"/>
          </a:fontRef>
        </p:style>
      </p:cxnSp>
      <p:cxnSp>
        <p:nvCxnSpPr>
          <p:cNvPr id="41" name="直接连接符 40"/>
          <p:cNvCxnSpPr/>
          <p:nvPr>
            <p:custDataLst>
              <p:tags r:id="rId4"/>
            </p:custDataLst>
          </p:nvPr>
        </p:nvCxnSpPr>
        <p:spPr>
          <a:xfrm>
            <a:off x="991847" y="3399163"/>
            <a:ext cx="2504499" cy="0"/>
          </a:xfrm>
          <a:prstGeom prst="line">
            <a:avLst/>
          </a:prstGeom>
          <a:ln w="6350">
            <a:solidFill>
              <a:srgbClr val="376FFF">
                <a:lumMod val="60000"/>
                <a:lumOff val="40000"/>
              </a:srgbClr>
            </a:solidFill>
            <a:prstDash val="dash"/>
          </a:ln>
        </p:spPr>
        <p:style>
          <a:lnRef idx="2">
            <a:srgbClr val="376FFF"/>
          </a:lnRef>
          <a:fillRef idx="0">
            <a:srgbClr val="FFFFFF"/>
          </a:fillRef>
          <a:effectRef idx="0">
            <a:srgbClr val="FFFFFF"/>
          </a:effectRef>
          <a:fontRef idx="minor">
            <a:srgbClr val="000000"/>
          </a:fontRef>
        </p:style>
      </p:cxnSp>
      <p:cxnSp>
        <p:nvCxnSpPr>
          <p:cNvPr id="42" name="直接连接符 41"/>
          <p:cNvCxnSpPr/>
          <p:nvPr>
            <p:custDataLst>
              <p:tags r:id="rId5"/>
            </p:custDataLst>
          </p:nvPr>
        </p:nvCxnSpPr>
        <p:spPr>
          <a:xfrm>
            <a:off x="5641222" y="1438147"/>
            <a:ext cx="2520218" cy="0"/>
          </a:xfrm>
          <a:prstGeom prst="line">
            <a:avLst/>
          </a:prstGeom>
          <a:ln w="6350">
            <a:solidFill>
              <a:srgbClr val="376FFF">
                <a:lumMod val="60000"/>
                <a:lumOff val="40000"/>
              </a:srgbClr>
            </a:solidFill>
            <a:prstDash val="dash"/>
          </a:ln>
        </p:spPr>
        <p:style>
          <a:lnRef idx="2">
            <a:srgbClr val="376FFF"/>
          </a:lnRef>
          <a:fillRef idx="0">
            <a:srgbClr val="FFFFFF"/>
          </a:fillRef>
          <a:effectRef idx="0">
            <a:srgbClr val="FFFFFF"/>
          </a:effectRef>
          <a:fontRef idx="minor">
            <a:srgbClr val="000000"/>
          </a:fontRef>
        </p:style>
      </p:cxnSp>
      <p:cxnSp>
        <p:nvCxnSpPr>
          <p:cNvPr id="43" name="直接连接符 42"/>
          <p:cNvCxnSpPr/>
          <p:nvPr>
            <p:custDataLst>
              <p:tags r:id="rId6"/>
            </p:custDataLst>
          </p:nvPr>
        </p:nvCxnSpPr>
        <p:spPr>
          <a:xfrm>
            <a:off x="5645033" y="2646098"/>
            <a:ext cx="2516407" cy="0"/>
          </a:xfrm>
          <a:prstGeom prst="line">
            <a:avLst/>
          </a:prstGeom>
          <a:ln w="6350">
            <a:solidFill>
              <a:srgbClr val="376FFF">
                <a:lumMod val="60000"/>
                <a:lumOff val="40000"/>
              </a:srgbClr>
            </a:solidFill>
            <a:prstDash val="dash"/>
          </a:ln>
        </p:spPr>
        <p:style>
          <a:lnRef idx="2">
            <a:srgbClr val="376FFF"/>
          </a:lnRef>
          <a:fillRef idx="0">
            <a:srgbClr val="FFFFFF"/>
          </a:fillRef>
          <a:effectRef idx="0">
            <a:srgbClr val="FFFFFF"/>
          </a:effectRef>
          <a:fontRef idx="minor">
            <a:srgbClr val="000000"/>
          </a:fontRef>
        </p:style>
      </p:cxnSp>
      <p:cxnSp>
        <p:nvCxnSpPr>
          <p:cNvPr id="44" name="直接连接符 43"/>
          <p:cNvCxnSpPr/>
          <p:nvPr>
            <p:custDataLst>
              <p:tags r:id="rId7"/>
            </p:custDataLst>
          </p:nvPr>
        </p:nvCxnSpPr>
        <p:spPr>
          <a:xfrm>
            <a:off x="5704097" y="3931690"/>
            <a:ext cx="2457369" cy="0"/>
          </a:xfrm>
          <a:prstGeom prst="line">
            <a:avLst/>
          </a:prstGeom>
          <a:ln w="6350">
            <a:solidFill>
              <a:srgbClr val="376FFF">
                <a:lumMod val="60000"/>
                <a:lumOff val="40000"/>
              </a:srgbClr>
            </a:solidFill>
            <a:prstDash val="dash"/>
          </a:ln>
        </p:spPr>
        <p:style>
          <a:lnRef idx="2">
            <a:srgbClr val="376FFF"/>
          </a:lnRef>
          <a:fillRef idx="0">
            <a:srgbClr val="FFFFFF"/>
          </a:fillRef>
          <a:effectRef idx="0">
            <a:srgbClr val="FFFFFF"/>
          </a:effectRef>
          <a:fontRef idx="minor">
            <a:srgbClr val="000000"/>
          </a:fontRef>
        </p:style>
      </p:cxnSp>
      <p:pic>
        <p:nvPicPr>
          <p:cNvPr id="45" name="图片 44" descr="/data/temp/b610187b-fd74-11ef-bc4e-261ab4709615.jpgb610187b-fd74-11ef-bc4e-261ab4709615"/>
          <p:cNvPicPr/>
          <p:nvPr>
            <p:custDataLst>
              <p:tags r:id="rId8"/>
            </p:custDataLst>
          </p:nvPr>
        </p:nvPicPr>
        <p:blipFill rotWithShape="1">
          <a:blip r:embed="rId9"/>
          <a:srcRect l="13181" r="13181"/>
          <a:stretch>
            <a:fillRect/>
          </a:stretch>
        </p:blipFill>
        <p:spPr>
          <a:xfrm>
            <a:off x="4587599" y="1137588"/>
            <a:ext cx="1069360" cy="967826"/>
          </a:xfrm>
          <a:custGeom>
            <a:avLst/>
            <a:gdLst>
              <a:gd name="connsiteX0" fmla="*/ 462793 w 1425600"/>
              <a:gd name="connsiteY0" fmla="*/ 0 h 1290241"/>
              <a:gd name="connsiteX1" fmla="*/ 962791 w 1425600"/>
              <a:gd name="connsiteY1" fmla="*/ 0 h 1290241"/>
              <a:gd name="connsiteX2" fmla="*/ 1146479 w 1425600"/>
              <a:gd name="connsiteY2" fmla="*/ 106041 h 1290241"/>
              <a:gd name="connsiteX3" fmla="*/ 1396481 w 1425600"/>
              <a:gd name="connsiteY3" fmla="*/ 539051 h 1290241"/>
              <a:gd name="connsiteX4" fmla="*/ 1396498 w 1425600"/>
              <a:gd name="connsiteY4" fmla="*/ 751162 h 1290241"/>
              <a:gd name="connsiteX5" fmla="*/ 1146496 w 1425600"/>
              <a:gd name="connsiteY5" fmla="*/ 1184171 h 1290241"/>
              <a:gd name="connsiteX6" fmla="*/ 962809 w 1425600"/>
              <a:gd name="connsiteY6" fmla="*/ 1290241 h 1290241"/>
              <a:gd name="connsiteX7" fmla="*/ 462811 w 1425600"/>
              <a:gd name="connsiteY7" fmla="*/ 1290241 h 1290241"/>
              <a:gd name="connsiteX8" fmla="*/ 279123 w 1425600"/>
              <a:gd name="connsiteY8" fmla="*/ 1184201 h 1290241"/>
              <a:gd name="connsiteX9" fmla="*/ 29120 w 1425600"/>
              <a:gd name="connsiteY9" fmla="*/ 751191 h 1290241"/>
              <a:gd name="connsiteX10" fmla="*/ 29104 w 1425600"/>
              <a:gd name="connsiteY10" fmla="*/ 539080 h 1290241"/>
              <a:gd name="connsiteX11" fmla="*/ 279106 w 1425600"/>
              <a:gd name="connsiteY11" fmla="*/ 106070 h 1290241"/>
              <a:gd name="connsiteX12" fmla="*/ 462793 w 1425600"/>
              <a:gd name="connsiteY12" fmla="*/ 0 h 129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0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0"/>
                  <a:pt x="29120" y="751191"/>
                </a:cubicBezTo>
                <a:cubicBezTo>
                  <a:pt x="-9695" y="683963"/>
                  <a:pt x="-9711" y="606309"/>
                  <a:pt x="29104" y="539080"/>
                </a:cubicBezTo>
                <a:cubicBezTo>
                  <a:pt x="67919" y="471851"/>
                  <a:pt x="240291" y="173300"/>
                  <a:pt x="279106" y="106070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solidFill>
            <a:srgbClr val="376FFF"/>
          </a:solidFill>
          <a:ln w="76200">
            <a:solidFill>
              <a:srgbClr val="376FFF">
                <a:alpha val="65000"/>
              </a:srgbClr>
            </a:solidFill>
          </a:ln>
        </p:spPr>
      </p:pic>
      <p:pic>
        <p:nvPicPr>
          <p:cNvPr id="46" name="图片 45" descr="/data/temp/b6101997-fd74-11ef-bc4e-261ab4709615.jpgb6101997-fd74-11ef-bc4e-261ab4709615"/>
          <p:cNvPicPr/>
          <p:nvPr>
            <p:custDataLst>
              <p:tags r:id="rId10"/>
            </p:custDataLst>
          </p:nvPr>
        </p:nvPicPr>
        <p:blipFill rotWithShape="1">
          <a:blip r:embed="rId11"/>
          <a:srcRect l="13148" r="13148"/>
          <a:stretch>
            <a:fillRect/>
          </a:stretch>
        </p:blipFill>
        <p:spPr>
          <a:xfrm>
            <a:off x="3552552" y="1735371"/>
            <a:ext cx="1069360" cy="967826"/>
          </a:xfrm>
          <a:custGeom>
            <a:avLst/>
            <a:gdLst>
              <a:gd name="connsiteX0" fmla="*/ 462793 w 1425600"/>
              <a:gd name="connsiteY0" fmla="*/ 0 h 1290241"/>
              <a:gd name="connsiteX1" fmla="*/ 962791 w 1425600"/>
              <a:gd name="connsiteY1" fmla="*/ 0 h 1290241"/>
              <a:gd name="connsiteX2" fmla="*/ 1146479 w 1425600"/>
              <a:gd name="connsiteY2" fmla="*/ 106041 h 1290241"/>
              <a:gd name="connsiteX3" fmla="*/ 1396481 w 1425600"/>
              <a:gd name="connsiteY3" fmla="*/ 539051 h 1290241"/>
              <a:gd name="connsiteX4" fmla="*/ 1396498 w 1425600"/>
              <a:gd name="connsiteY4" fmla="*/ 751162 h 1290241"/>
              <a:gd name="connsiteX5" fmla="*/ 1146496 w 1425600"/>
              <a:gd name="connsiteY5" fmla="*/ 1184171 h 1290241"/>
              <a:gd name="connsiteX6" fmla="*/ 962809 w 1425600"/>
              <a:gd name="connsiteY6" fmla="*/ 1290241 h 1290241"/>
              <a:gd name="connsiteX7" fmla="*/ 462811 w 1425600"/>
              <a:gd name="connsiteY7" fmla="*/ 1290241 h 1290241"/>
              <a:gd name="connsiteX8" fmla="*/ 279123 w 1425600"/>
              <a:gd name="connsiteY8" fmla="*/ 1184201 h 1290241"/>
              <a:gd name="connsiteX9" fmla="*/ 29120 w 1425600"/>
              <a:gd name="connsiteY9" fmla="*/ 751191 h 1290241"/>
              <a:gd name="connsiteX10" fmla="*/ 29104 w 1425600"/>
              <a:gd name="connsiteY10" fmla="*/ 539081 h 1290241"/>
              <a:gd name="connsiteX11" fmla="*/ 279106 w 1425600"/>
              <a:gd name="connsiteY11" fmla="*/ 106070 h 1290241"/>
              <a:gd name="connsiteX12" fmla="*/ 462793 w 1425600"/>
              <a:gd name="connsiteY12" fmla="*/ 0 h 129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1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0"/>
                  <a:pt x="29120" y="751191"/>
                </a:cubicBezTo>
                <a:cubicBezTo>
                  <a:pt x="-9695" y="683963"/>
                  <a:pt x="-9711" y="606309"/>
                  <a:pt x="29104" y="539081"/>
                </a:cubicBezTo>
                <a:cubicBezTo>
                  <a:pt x="67919" y="471851"/>
                  <a:pt x="240291" y="173300"/>
                  <a:pt x="279106" y="106070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solidFill>
            <a:srgbClr val="376FFF"/>
          </a:solidFill>
          <a:ln w="76200">
            <a:solidFill>
              <a:srgbClr val="376FFF">
                <a:alpha val="65000"/>
              </a:srgbClr>
            </a:solidFill>
          </a:ln>
        </p:spPr>
      </p:pic>
      <p:pic>
        <p:nvPicPr>
          <p:cNvPr id="47" name="图片 46" descr="/data/temp/b61018f8-fd74-11ef-bc4e-261ab4709615.jpgb61018f8-fd74-11ef-bc4e-261ab4709615"/>
          <p:cNvPicPr/>
          <p:nvPr>
            <p:custDataLst>
              <p:tags r:id="rId12"/>
            </p:custDataLst>
          </p:nvPr>
        </p:nvPicPr>
        <p:blipFill rotWithShape="1">
          <a:blip r:embed="rId13"/>
          <a:srcRect l="13181" r="13181"/>
          <a:stretch>
            <a:fillRect/>
          </a:stretch>
        </p:blipFill>
        <p:spPr>
          <a:xfrm>
            <a:off x="4587599" y="2333155"/>
            <a:ext cx="1069360" cy="967826"/>
          </a:xfrm>
          <a:custGeom>
            <a:avLst/>
            <a:gdLst>
              <a:gd name="connsiteX0" fmla="*/ 462793 w 1425600"/>
              <a:gd name="connsiteY0" fmla="*/ 0 h 1290241"/>
              <a:gd name="connsiteX1" fmla="*/ 962791 w 1425600"/>
              <a:gd name="connsiteY1" fmla="*/ 0 h 1290241"/>
              <a:gd name="connsiteX2" fmla="*/ 1146479 w 1425600"/>
              <a:gd name="connsiteY2" fmla="*/ 106041 h 1290241"/>
              <a:gd name="connsiteX3" fmla="*/ 1396481 w 1425600"/>
              <a:gd name="connsiteY3" fmla="*/ 539051 h 1290241"/>
              <a:gd name="connsiteX4" fmla="*/ 1396498 w 1425600"/>
              <a:gd name="connsiteY4" fmla="*/ 751162 h 1290241"/>
              <a:gd name="connsiteX5" fmla="*/ 1146496 w 1425600"/>
              <a:gd name="connsiteY5" fmla="*/ 1184171 h 1290241"/>
              <a:gd name="connsiteX6" fmla="*/ 962809 w 1425600"/>
              <a:gd name="connsiteY6" fmla="*/ 1290241 h 1290241"/>
              <a:gd name="connsiteX7" fmla="*/ 462811 w 1425600"/>
              <a:gd name="connsiteY7" fmla="*/ 1290241 h 1290241"/>
              <a:gd name="connsiteX8" fmla="*/ 279123 w 1425600"/>
              <a:gd name="connsiteY8" fmla="*/ 1184201 h 1290241"/>
              <a:gd name="connsiteX9" fmla="*/ 29120 w 1425600"/>
              <a:gd name="connsiteY9" fmla="*/ 751191 h 1290241"/>
              <a:gd name="connsiteX10" fmla="*/ 29104 w 1425600"/>
              <a:gd name="connsiteY10" fmla="*/ 539081 h 1290241"/>
              <a:gd name="connsiteX11" fmla="*/ 279106 w 1425600"/>
              <a:gd name="connsiteY11" fmla="*/ 106070 h 1290241"/>
              <a:gd name="connsiteX12" fmla="*/ 462793 w 1425600"/>
              <a:gd name="connsiteY12" fmla="*/ 0 h 129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1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0"/>
                  <a:pt x="29120" y="751191"/>
                </a:cubicBezTo>
                <a:cubicBezTo>
                  <a:pt x="-9695" y="683963"/>
                  <a:pt x="-9711" y="606309"/>
                  <a:pt x="29104" y="539081"/>
                </a:cubicBezTo>
                <a:cubicBezTo>
                  <a:pt x="67919" y="471851"/>
                  <a:pt x="240291" y="173300"/>
                  <a:pt x="279106" y="106070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solidFill>
            <a:srgbClr val="376FFF"/>
          </a:solidFill>
          <a:ln w="76200">
            <a:solidFill>
              <a:srgbClr val="376FFF">
                <a:alpha val="65000"/>
              </a:srgbClr>
            </a:solidFill>
          </a:ln>
        </p:spPr>
      </p:pic>
      <p:pic>
        <p:nvPicPr>
          <p:cNvPr id="48" name="图片 47" descr="/data/temp/b61019e7-fd74-11ef-bc4e-261ab4709615.jpgb61019e7-fd74-11ef-bc4e-261ab4709615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5"/>
          <a:srcRect l="13181" r="13181"/>
          <a:stretch>
            <a:fillRect/>
          </a:stretch>
        </p:blipFill>
        <p:spPr>
          <a:xfrm>
            <a:off x="3553028" y="2930462"/>
            <a:ext cx="1069360" cy="967826"/>
          </a:xfrm>
          <a:custGeom>
            <a:avLst/>
            <a:gdLst>
              <a:gd name="connsiteX0" fmla="*/ 462793 w 1425600"/>
              <a:gd name="connsiteY0" fmla="*/ 0 h 1290241"/>
              <a:gd name="connsiteX1" fmla="*/ 962791 w 1425600"/>
              <a:gd name="connsiteY1" fmla="*/ 0 h 1290241"/>
              <a:gd name="connsiteX2" fmla="*/ 1146479 w 1425600"/>
              <a:gd name="connsiteY2" fmla="*/ 106041 h 1290241"/>
              <a:gd name="connsiteX3" fmla="*/ 1396481 w 1425600"/>
              <a:gd name="connsiteY3" fmla="*/ 539051 h 1290241"/>
              <a:gd name="connsiteX4" fmla="*/ 1396498 w 1425600"/>
              <a:gd name="connsiteY4" fmla="*/ 751162 h 1290241"/>
              <a:gd name="connsiteX5" fmla="*/ 1146496 w 1425600"/>
              <a:gd name="connsiteY5" fmla="*/ 1184171 h 1290241"/>
              <a:gd name="connsiteX6" fmla="*/ 962809 w 1425600"/>
              <a:gd name="connsiteY6" fmla="*/ 1290241 h 1290241"/>
              <a:gd name="connsiteX7" fmla="*/ 462811 w 1425600"/>
              <a:gd name="connsiteY7" fmla="*/ 1290241 h 1290241"/>
              <a:gd name="connsiteX8" fmla="*/ 279123 w 1425600"/>
              <a:gd name="connsiteY8" fmla="*/ 1184201 h 1290241"/>
              <a:gd name="connsiteX9" fmla="*/ 29120 w 1425600"/>
              <a:gd name="connsiteY9" fmla="*/ 751191 h 1290241"/>
              <a:gd name="connsiteX10" fmla="*/ 29104 w 1425600"/>
              <a:gd name="connsiteY10" fmla="*/ 539081 h 1290241"/>
              <a:gd name="connsiteX11" fmla="*/ 279106 w 1425600"/>
              <a:gd name="connsiteY11" fmla="*/ 106070 h 1290241"/>
              <a:gd name="connsiteX12" fmla="*/ 462793 w 1425600"/>
              <a:gd name="connsiteY12" fmla="*/ 0 h 129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1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1"/>
                  <a:pt x="29120" y="751191"/>
                </a:cubicBezTo>
                <a:cubicBezTo>
                  <a:pt x="-9695" y="683963"/>
                  <a:pt x="-9711" y="606309"/>
                  <a:pt x="29104" y="539081"/>
                </a:cubicBezTo>
                <a:cubicBezTo>
                  <a:pt x="67919" y="471851"/>
                  <a:pt x="240291" y="173300"/>
                  <a:pt x="279106" y="106070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solidFill>
            <a:srgbClr val="376FFF"/>
          </a:solidFill>
          <a:ln w="76200">
            <a:solidFill>
              <a:srgbClr val="376FFF">
                <a:alpha val="65000"/>
              </a:srgbClr>
            </a:solidFill>
          </a:ln>
        </p:spPr>
      </p:pic>
      <p:pic>
        <p:nvPicPr>
          <p:cNvPr id="49" name="图片 48" descr="/data/temp/b6101ac4-fd74-11ef-bc4e-261ab4709615.jpgb6101ac4-fd74-11ef-bc4e-261ab4709615"/>
          <p:cNvPicPr>
            <a:picLocks noChangeAspect="1"/>
          </p:cNvPicPr>
          <p:nvPr>
            <p:custDataLst>
              <p:tags r:id="rId16"/>
            </p:custDataLst>
          </p:nvPr>
        </p:nvPicPr>
        <p:blipFill rotWithShape="1">
          <a:blip r:embed="rId17"/>
          <a:srcRect t="4747" b="4747"/>
          <a:stretch>
            <a:fillRect/>
          </a:stretch>
        </p:blipFill>
        <p:spPr>
          <a:xfrm>
            <a:off x="4587122" y="3527293"/>
            <a:ext cx="1069360" cy="967826"/>
          </a:xfrm>
          <a:custGeom>
            <a:avLst/>
            <a:gdLst>
              <a:gd name="connsiteX0" fmla="*/ 462793 w 1425600"/>
              <a:gd name="connsiteY0" fmla="*/ 0 h 1290241"/>
              <a:gd name="connsiteX1" fmla="*/ 962791 w 1425600"/>
              <a:gd name="connsiteY1" fmla="*/ 0 h 1290241"/>
              <a:gd name="connsiteX2" fmla="*/ 1146479 w 1425600"/>
              <a:gd name="connsiteY2" fmla="*/ 106041 h 1290241"/>
              <a:gd name="connsiteX3" fmla="*/ 1396481 w 1425600"/>
              <a:gd name="connsiteY3" fmla="*/ 539051 h 1290241"/>
              <a:gd name="connsiteX4" fmla="*/ 1396498 w 1425600"/>
              <a:gd name="connsiteY4" fmla="*/ 751162 h 1290241"/>
              <a:gd name="connsiteX5" fmla="*/ 1146496 w 1425600"/>
              <a:gd name="connsiteY5" fmla="*/ 1184171 h 1290241"/>
              <a:gd name="connsiteX6" fmla="*/ 962809 w 1425600"/>
              <a:gd name="connsiteY6" fmla="*/ 1290241 h 1290241"/>
              <a:gd name="connsiteX7" fmla="*/ 462811 w 1425600"/>
              <a:gd name="connsiteY7" fmla="*/ 1290241 h 1290241"/>
              <a:gd name="connsiteX8" fmla="*/ 279123 w 1425600"/>
              <a:gd name="connsiteY8" fmla="*/ 1184201 h 1290241"/>
              <a:gd name="connsiteX9" fmla="*/ 29120 w 1425600"/>
              <a:gd name="connsiteY9" fmla="*/ 751191 h 1290241"/>
              <a:gd name="connsiteX10" fmla="*/ 29104 w 1425600"/>
              <a:gd name="connsiteY10" fmla="*/ 539081 h 1290241"/>
              <a:gd name="connsiteX11" fmla="*/ 279106 w 1425600"/>
              <a:gd name="connsiteY11" fmla="*/ 106071 h 1290241"/>
              <a:gd name="connsiteX12" fmla="*/ 462793 w 1425600"/>
              <a:gd name="connsiteY12" fmla="*/ 0 h 129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1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1"/>
                  <a:pt x="29120" y="751191"/>
                </a:cubicBezTo>
                <a:cubicBezTo>
                  <a:pt x="-9695" y="683963"/>
                  <a:pt x="-9711" y="606309"/>
                  <a:pt x="29104" y="539081"/>
                </a:cubicBezTo>
                <a:cubicBezTo>
                  <a:pt x="67919" y="471851"/>
                  <a:pt x="240291" y="173300"/>
                  <a:pt x="279106" y="106071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solidFill>
            <a:srgbClr val="376FFF"/>
          </a:solidFill>
          <a:ln w="76200">
            <a:solidFill>
              <a:srgbClr val="376FFF">
                <a:alpha val="65000"/>
              </a:srgbClr>
            </a:solidFill>
          </a:ln>
        </p:spPr>
      </p:pic>
      <p:sp>
        <p:nvSpPr>
          <p:cNvPr id="50" name="矩形 49"/>
          <p:cNvSpPr/>
          <p:nvPr>
            <p:custDataLst>
              <p:tags r:id="rId18"/>
            </p:custDataLst>
          </p:nvPr>
        </p:nvSpPr>
        <p:spPr>
          <a:xfrm>
            <a:off x="998039" y="1739182"/>
            <a:ext cx="2017203" cy="32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rgbClr val="376FFF"/>
                    </a:gs>
                    <a:gs pos="0">
                      <a:srgbClr val="376F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53816" numCol="1" spcCol="0" rtlCol="0" fromWordArt="0" anchor="b" anchorCtr="0" forceAA="0" compatLnSpc="1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平台处理能力的需求</a:t>
            </a:r>
            <a:endParaRPr lang="zh-CN" altLang="en-US" sz="1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>
            <p:custDataLst>
              <p:tags r:id="rId19"/>
            </p:custDataLst>
          </p:nvPr>
        </p:nvSpPr>
        <p:spPr>
          <a:xfrm>
            <a:off x="997563" y="2105950"/>
            <a:ext cx="2017203" cy="874931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用户基数的急剧增长要求平台具备处理高并发读写请求的能力，确保用户操作的实时响应和数据一致性。</a:t>
            </a:r>
            <a:endParaRPr lang="zh-CN" altLang="en-US" sz="9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>
            <p:custDataLst>
              <p:tags r:id="rId20"/>
            </p:custDataLst>
          </p:nvPr>
        </p:nvSpPr>
        <p:spPr>
          <a:xfrm>
            <a:off x="998039" y="3064785"/>
            <a:ext cx="2017203" cy="32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rgbClr val="376FFF"/>
                    </a:gs>
                    <a:gs pos="0">
                      <a:srgbClr val="376F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53816" numCol="1" spcCol="0" rtlCol="0" fromWordArt="0" anchor="b" anchorCtr="0" forceAA="0" compatLnSpc="1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构建集成化、智能化系统平台</a:t>
            </a:r>
            <a:endParaRPr lang="zh-CN" altLang="en-US" sz="12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>
            <p:custDataLst>
              <p:tags r:id="rId21"/>
            </p:custDataLst>
          </p:nvPr>
        </p:nvSpPr>
        <p:spPr>
          <a:xfrm>
            <a:off x="997563" y="3425837"/>
            <a:ext cx="2017203" cy="874931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构建集成化、智能化的系统平台成为企业和机构的核心需求，通过集成前端应用、后端服务、AI技术和微服务架构，提升运营效率，优化客户体验。</a:t>
            </a:r>
            <a:endParaRPr lang="zh-CN" altLang="en-US" sz="9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>
            <p:custDataLst>
              <p:tags r:id="rId22"/>
            </p:custDataLst>
          </p:nvPr>
        </p:nvSpPr>
        <p:spPr>
          <a:xfrm>
            <a:off x="6144218" y="1103769"/>
            <a:ext cx="2017203" cy="32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rgbClr val="376FFF"/>
                    </a:gs>
                    <a:gs pos="0">
                      <a:srgbClr val="376F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53816" numCol="1" spcCol="0" rtlCol="0" fromWordArt="0" anchor="b" anchorCtr="0" forceAA="0" compatLnSpc="1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社交媒体和内容平台的普及</a:t>
            </a:r>
            <a:endParaRPr lang="zh-CN" altLang="en-US" sz="12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>
            <p:custDataLst>
              <p:tags r:id="rId23"/>
            </p:custDataLst>
          </p:nvPr>
        </p:nvSpPr>
        <p:spPr>
          <a:xfrm>
            <a:off x="6144218" y="1464821"/>
            <a:ext cx="2017203" cy="874931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随着社交媒体和内容平台的迅速普及，用户越来越依赖在线平台分享生活、思想和经验，对个性化、实时性及高可用性的需求不断上升。</a:t>
            </a:r>
            <a:endParaRPr lang="zh-CN" altLang="en-US" sz="9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>
            <p:custDataLst>
              <p:tags r:id="rId24"/>
            </p:custDataLst>
          </p:nvPr>
        </p:nvSpPr>
        <p:spPr>
          <a:xfrm>
            <a:off x="6144218" y="2315531"/>
            <a:ext cx="2017203" cy="32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rgbClr val="376FFF"/>
                    </a:gs>
                    <a:gs pos="0">
                      <a:srgbClr val="376F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53816" numCol="1" spcCol="0" rtlCol="0" fromWordArt="0" anchor="b" anchorCtr="0" forceAA="0" compatLnSpc="1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数字化转型与技术发展</a:t>
            </a:r>
            <a:endParaRPr lang="zh-CN" altLang="en-US" sz="12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>
            <p:custDataLst>
              <p:tags r:id="rId25"/>
            </p:custDataLst>
          </p:nvPr>
        </p:nvSpPr>
        <p:spPr>
          <a:xfrm>
            <a:off x="6144218" y="2681822"/>
            <a:ext cx="2017203" cy="874931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数字化转型推动了智能化和高效管理的需求，互联网技术、人工智能、大数据和云计算的发展带来了新的商业机会和技术挑战。</a:t>
            </a:r>
            <a:endParaRPr lang="zh-CN" altLang="en-US" sz="9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>
            <p:custDataLst>
              <p:tags r:id="rId26"/>
            </p:custDataLst>
          </p:nvPr>
        </p:nvSpPr>
        <p:spPr>
          <a:xfrm>
            <a:off x="6144694" y="3597312"/>
            <a:ext cx="2017203" cy="32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rgbClr val="376FFF"/>
                    </a:gs>
                    <a:gs pos="0">
                      <a:srgbClr val="376F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53816" numCol="1" spcCol="0" rtlCol="0" fromWordArt="0" anchor="b" anchorCtr="0" forceAA="0" compatLnSpc="1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项目目标</a:t>
            </a:r>
            <a:endParaRPr lang="zh-CN" altLang="en-US" sz="12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>
            <p:custDataLst>
              <p:tags r:id="rId27"/>
            </p:custDataLst>
          </p:nvPr>
        </p:nvSpPr>
        <p:spPr>
          <a:xfrm>
            <a:off x="6144218" y="3958364"/>
            <a:ext cx="2017203" cy="874931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本项目旨在开发全面、智能的系统平台，提供社交互动、内容管理、AI推荐、智能搜索和活动管理等功能，为用户和企业提供智能化、高效的服务。</a:t>
            </a:r>
            <a:endParaRPr lang="zh-CN" altLang="en-US" sz="90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55905" y="12014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dirty="0">
                <a:solidFill>
                  <a:srgbClr val="152A62"/>
                </a:solidFill>
                <a:latin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项目</a:t>
            </a:r>
            <a:r>
              <a:rPr lang="zh-CN" altLang="en-US" dirty="0">
                <a:solidFill>
                  <a:srgbClr val="152A62"/>
                </a:solidFill>
                <a:latin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范围</a:t>
            </a:r>
            <a:endParaRPr lang="zh-CN" altLang="en-US" dirty="0">
              <a:solidFill>
                <a:srgbClr val="152A62"/>
              </a:solidFill>
              <a:latin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12725" y="768985"/>
            <a:ext cx="3196590" cy="427609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3037840" y="676275"/>
            <a:ext cx="6384290" cy="4322088"/>
            <a:chOff x="4210908" y="1601984"/>
            <a:chExt cx="7622540" cy="4987955"/>
          </a:xfrm>
        </p:grpSpPr>
        <p:grpSp>
          <p:nvGrpSpPr>
            <p:cNvPr id="31" name="组合 30"/>
            <p:cNvGrpSpPr/>
            <p:nvPr/>
          </p:nvGrpSpPr>
          <p:grpSpPr>
            <a:xfrm>
              <a:off x="6096001" y="1971316"/>
              <a:ext cx="4210910" cy="4210910"/>
              <a:chOff x="3358458" y="970497"/>
              <a:chExt cx="5412308" cy="5412308"/>
            </a:xfrm>
          </p:grpSpPr>
          <p:sp>
            <p:nvSpPr>
              <p:cNvPr id="32" name="圆: 空心 26"/>
              <p:cNvSpPr/>
              <p:nvPr/>
            </p:nvSpPr>
            <p:spPr>
              <a:xfrm>
                <a:off x="3723560" y="1335599"/>
                <a:ext cx="4682104" cy="4682103"/>
              </a:xfrm>
              <a:prstGeom prst="donut">
                <a:avLst>
                  <a:gd name="adj" fmla="val 21523"/>
                </a:avLst>
              </a:prstGeom>
              <a:pattFill prst="pct5">
                <a:fgClr>
                  <a:srgbClr val="E4E6EA"/>
                </a:fgClr>
                <a:bgClr>
                  <a:srgbClr val="ADB5BF"/>
                </a:bgClr>
              </a:patt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33" name="圆: 空心 28"/>
              <p:cNvSpPr/>
              <p:nvPr/>
            </p:nvSpPr>
            <p:spPr>
              <a:xfrm>
                <a:off x="4178662" y="1790702"/>
                <a:ext cx="3771900" cy="3771898"/>
              </a:xfrm>
              <a:prstGeom prst="donut">
                <a:avLst>
                  <a:gd name="adj" fmla="val 21523"/>
                </a:avLst>
              </a:prstGeom>
              <a:solidFill>
                <a:schemeClr val="bg1">
                  <a:lumMod val="95000"/>
                  <a:alpha val="48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4162257" y="1511757"/>
                <a:ext cx="730204" cy="73020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indent="-225425" algn="ctr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endPara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4162257" y="5015071"/>
                <a:ext cx="730204" cy="73020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indent="-225425" algn="ctr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7294677" y="1511757"/>
                <a:ext cx="730204" cy="73020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indent="-225425" algn="ctr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7294677" y="5015071"/>
                <a:ext cx="730204" cy="73020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indent="-225425" algn="ctr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5728467" y="970497"/>
                <a:ext cx="730204" cy="73020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indent="-225425" algn="ctr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5728467" y="5652601"/>
                <a:ext cx="730204" cy="73020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indent="-225425" algn="ctr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3358458" y="3311548"/>
                <a:ext cx="730204" cy="73020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indent="-225425" algn="ctr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endPara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8040562" y="3311548"/>
                <a:ext cx="730204" cy="73020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indent="-225425" algn="ctr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7218268" y="1601984"/>
              <a:ext cx="2219960" cy="425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笔记管理</a:t>
              </a:r>
              <a:endParaRPr lang="zh-CN" altLang="en-US" b="1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726594" y="2490161"/>
              <a:ext cx="1960582" cy="425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用户互动</a:t>
              </a:r>
              <a:endParaRPr lang="zh-CN" altLang="en-US" b="1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306908" y="3891794"/>
              <a:ext cx="1526540" cy="425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虚拟</a:t>
              </a:r>
              <a:r>
                <a:rPr lang="zh-CN" altLang="en-US" b="1" dirty="0"/>
                <a:t>伴侣</a:t>
              </a:r>
              <a:endParaRPr lang="zh-CN" altLang="en-US" b="1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726594" y="5217487"/>
              <a:ext cx="1960582" cy="425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智能</a:t>
              </a:r>
              <a:r>
                <a:rPr lang="zh-CN" altLang="en-US" b="1" dirty="0"/>
                <a:t>搜索</a:t>
              </a:r>
              <a:endParaRPr lang="zh-CN" altLang="en-US" b="1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835934" y="6164898"/>
              <a:ext cx="2769142" cy="425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分布式存储与缓存</a:t>
              </a:r>
              <a:endParaRPr lang="zh-CN" altLang="en-US" b="1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210908" y="5217674"/>
              <a:ext cx="2523490" cy="425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b="1" dirty="0"/>
                <a:t>后台管理系统</a:t>
              </a:r>
              <a:endParaRPr lang="zh-CN" altLang="en-US" b="1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14285" y="3766064"/>
              <a:ext cx="1849120" cy="74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身份验证与授权</a:t>
              </a:r>
              <a:endParaRPr lang="zh-CN" altLang="en-US" b="1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15735" y="2496795"/>
              <a:ext cx="2018404" cy="425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b="1" dirty="0"/>
                <a:t>个性化</a:t>
              </a:r>
              <a:r>
                <a:rPr lang="zh-CN" altLang="en-US" b="1" dirty="0"/>
                <a:t>推荐</a:t>
              </a:r>
              <a:endParaRPr lang="zh-CN" altLang="en-US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139380" y="3639566"/>
              <a:ext cx="2124149" cy="584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 err="1">
                  <a:solidFill>
                    <a:srgbClr val="002060"/>
                  </a:solidFill>
                </a:rPr>
                <a:t>Project Delivery</a:t>
              </a:r>
              <a:endParaRPr lang="en-US" altLang="zh-CN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69496" y="1495797"/>
            <a:ext cx="3331116" cy="523220"/>
            <a:chOff x="1106352" y="2015989"/>
            <a:chExt cx="3030906" cy="523220"/>
          </a:xfrm>
        </p:grpSpPr>
        <p:sp>
          <p:nvSpPr>
            <p:cNvPr id="16" name="文本框 15"/>
            <p:cNvSpPr txBox="1"/>
            <p:nvPr/>
          </p:nvSpPr>
          <p:spPr>
            <a:xfrm>
              <a:off x="1106352" y="2015989"/>
              <a:ext cx="643789" cy="523220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80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8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855435" y="2109008"/>
              <a:ext cx="2281823" cy="337185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高效的内容分享平台</a:t>
              </a:r>
              <a:endPara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31396" y="2203427"/>
            <a:ext cx="3331116" cy="523220"/>
            <a:chOff x="1106352" y="2015989"/>
            <a:chExt cx="3030906" cy="523220"/>
          </a:xfrm>
        </p:grpSpPr>
        <p:sp>
          <p:nvSpPr>
            <p:cNvPr id="19" name="文本框 18"/>
            <p:cNvSpPr txBox="1"/>
            <p:nvPr/>
          </p:nvSpPr>
          <p:spPr>
            <a:xfrm>
              <a:off x="1106352" y="2015989"/>
              <a:ext cx="643789" cy="523220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80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855435" y="2109008"/>
              <a:ext cx="2281823" cy="337185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多层级社交网络构建</a:t>
              </a:r>
              <a:endPara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69496" y="2911056"/>
            <a:ext cx="3331116" cy="523220"/>
            <a:chOff x="1106352" y="2015989"/>
            <a:chExt cx="3030906" cy="523220"/>
          </a:xfrm>
        </p:grpSpPr>
        <p:sp>
          <p:nvSpPr>
            <p:cNvPr id="62" name="文本框 61"/>
            <p:cNvSpPr txBox="1"/>
            <p:nvPr/>
          </p:nvSpPr>
          <p:spPr>
            <a:xfrm>
              <a:off x="1106352" y="2015989"/>
              <a:ext cx="643789" cy="523220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80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855435" y="2109008"/>
              <a:ext cx="2281823" cy="337185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+mn-ea"/>
                </a:rPr>
                <a:t>AI</a:t>
              </a:r>
              <a:r>
                <a: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+mn-ea"/>
                </a:rPr>
                <a:t>驱动的个性化</a:t>
              </a:r>
              <a:r>
                <a: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+mn-ea"/>
                </a:rPr>
                <a:t>服务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69496" y="3551375"/>
            <a:ext cx="3381374" cy="523220"/>
            <a:chOff x="1106352" y="2015989"/>
            <a:chExt cx="3076635" cy="523220"/>
          </a:xfrm>
        </p:grpSpPr>
        <p:sp>
          <p:nvSpPr>
            <p:cNvPr id="65" name="文本框 64"/>
            <p:cNvSpPr txBox="1"/>
            <p:nvPr/>
          </p:nvSpPr>
          <p:spPr>
            <a:xfrm>
              <a:off x="1106352" y="2015989"/>
              <a:ext cx="643789" cy="523220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80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8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855722" y="2109009"/>
              <a:ext cx="2327265" cy="337185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笔记管理和互动功能</a:t>
              </a:r>
              <a:endPara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69496" y="4191695"/>
            <a:ext cx="3331116" cy="523220"/>
            <a:chOff x="1106352" y="2015989"/>
            <a:chExt cx="3030906" cy="523220"/>
          </a:xfrm>
        </p:grpSpPr>
        <p:sp>
          <p:nvSpPr>
            <p:cNvPr id="68" name="文本框 67"/>
            <p:cNvSpPr txBox="1"/>
            <p:nvPr/>
          </p:nvSpPr>
          <p:spPr>
            <a:xfrm>
              <a:off x="1106352" y="2015989"/>
              <a:ext cx="643789" cy="523220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80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05</a:t>
              </a:r>
              <a:endParaRPr lang="zh-CN" altLang="en-US" sz="28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855435" y="2109008"/>
              <a:ext cx="2281823" cy="337185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系统稳定性</a:t>
              </a:r>
              <a:endPara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>
            <a:off x="-194309" y="779325"/>
            <a:ext cx="3694902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Purpose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3"/>
          <p:cNvSpPr/>
          <p:nvPr>
            <p:custDataLst>
              <p:tags r:id="rId2"/>
            </p:custDataLst>
          </p:nvPr>
        </p:nvSpPr>
        <p:spPr>
          <a:xfrm>
            <a:off x="293736" y="212529"/>
            <a:ext cx="2262467" cy="62487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2883127" y="404226"/>
            <a:ext cx="241479" cy="24147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直接箭头连接符 23"/>
          <p:cNvCxnSpPr/>
          <p:nvPr>
            <p:custDataLst>
              <p:tags r:id="rId4"/>
            </p:custDataLst>
          </p:nvPr>
        </p:nvCxnSpPr>
        <p:spPr>
          <a:xfrm>
            <a:off x="1424599" y="1009779"/>
            <a:ext cx="0" cy="2868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1"/>
          <p:cNvSpPr txBox="1"/>
          <p:nvPr>
            <p:custDataLst>
              <p:tags r:id="rId5"/>
            </p:custDataLst>
          </p:nvPr>
        </p:nvSpPr>
        <p:spPr>
          <a:xfrm flipH="1">
            <a:off x="323457" y="1338933"/>
            <a:ext cx="2262467" cy="217999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为了确保主题，</a:t>
            </a:r>
            <a:r>
              <a:rPr lang="zh-CN" altLang="en-US" sz="1400" spc="1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系统的开发将集中在上述功能模块上。以下项目不在本项目范围内：</a:t>
            </a:r>
            <a:endParaRPr lang="zh-CN" altLang="en-US" sz="1400" spc="10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spc="1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与第三方社交平台的集成</a:t>
            </a:r>
            <a:endParaRPr lang="zh-CN" altLang="en-US" sz="1400" spc="10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spc="1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支持直播及其他媒体格式</a:t>
            </a:r>
            <a:endParaRPr lang="zh-CN" altLang="en-US" sz="1400" spc="10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spc="1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电子商务</a:t>
            </a:r>
            <a:endParaRPr lang="zh-CN" altLang="en-US" sz="1400" spc="10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spc="1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广告管理及其他业务扩展功能</a:t>
            </a:r>
            <a:endParaRPr lang="zh-CN" altLang="en-US" sz="1400" spc="10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Rectangle 29"/>
          <p:cNvSpPr/>
          <p:nvPr>
            <p:custDataLst>
              <p:tags r:id="rId6"/>
            </p:custDataLst>
          </p:nvPr>
        </p:nvSpPr>
        <p:spPr>
          <a:xfrm flipH="1">
            <a:off x="420048" y="253395"/>
            <a:ext cx="2009843" cy="534224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500" b="1" spc="18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项目边界</a:t>
            </a:r>
            <a:endParaRPr lang="zh-CN" altLang="en-US" sz="2500" b="1" spc="18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: 圆角 14"/>
          <p:cNvSpPr/>
          <p:nvPr>
            <p:custDataLst>
              <p:tags r:id="rId7"/>
            </p:custDataLst>
          </p:nvPr>
        </p:nvSpPr>
        <p:spPr>
          <a:xfrm>
            <a:off x="3418838" y="212529"/>
            <a:ext cx="2262467" cy="62487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8"/>
            </p:custDataLst>
          </p:nvPr>
        </p:nvSpPr>
        <p:spPr>
          <a:xfrm>
            <a:off x="6008229" y="404226"/>
            <a:ext cx="241479" cy="24147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/>
          <p:nvPr>
            <p:custDataLst>
              <p:tags r:id="rId9"/>
            </p:custDataLst>
          </p:nvPr>
        </p:nvCxnSpPr>
        <p:spPr>
          <a:xfrm>
            <a:off x="4549700" y="1009779"/>
            <a:ext cx="0" cy="286802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21"/>
          <p:cNvSpPr txBox="1"/>
          <p:nvPr>
            <p:custDataLst>
              <p:tags r:id="rId10"/>
            </p:custDataLst>
          </p:nvPr>
        </p:nvSpPr>
        <p:spPr>
          <a:xfrm flipH="1">
            <a:off x="3448685" y="1258570"/>
            <a:ext cx="2262505" cy="2104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b="1" spc="6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约束:</a:t>
            </a:r>
            <a:endParaRPr lang="zh-CN" altLang="en-US" sz="1400" b="1" spc="6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6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平台必须确保高可用性和数据一致性，并且在高用户并发情况下保持稳定。</a:t>
            </a:r>
            <a:endParaRPr lang="zh-CN" altLang="en-US" sz="1400" spc="6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6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数据隐私和安全是本项目的首要任务，所有用户交互和数据存储必须符合相关安全标准。</a:t>
            </a:r>
            <a:endParaRPr lang="zh-CN" altLang="en-US" sz="1400" spc="6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altLang="zh-CN" sz="1400" b="1" spc="6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假设:</a:t>
            </a:r>
            <a:endParaRPr lang="en-US" altLang="zh-CN" sz="1400" b="1" spc="6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altLang="zh-CN" sz="1400" spc="6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假设用户期望通过个性化推荐来增强平台的互动性。</a:t>
            </a:r>
            <a:endParaRPr lang="en-US" altLang="zh-CN" sz="1400" spc="6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altLang="zh-CN" sz="1400" spc="6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假设系统能够通过分布式架构有效应对高并发需求。</a:t>
            </a:r>
            <a:endParaRPr lang="en-US" altLang="zh-CN" sz="1400" spc="6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0" name="Rectangle 29"/>
          <p:cNvSpPr/>
          <p:nvPr>
            <p:custDataLst>
              <p:tags r:id="rId11"/>
            </p:custDataLst>
          </p:nvPr>
        </p:nvSpPr>
        <p:spPr>
          <a:xfrm flipH="1">
            <a:off x="3545150" y="253395"/>
            <a:ext cx="2009843" cy="534224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500" b="1" spc="17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约束与假设</a:t>
            </a:r>
            <a:endParaRPr lang="zh-CN" altLang="en-US" sz="2500" b="1" spc="17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矩形: 圆角 28"/>
          <p:cNvSpPr/>
          <p:nvPr>
            <p:custDataLst>
              <p:tags r:id="rId12"/>
            </p:custDataLst>
          </p:nvPr>
        </p:nvSpPr>
        <p:spPr>
          <a:xfrm>
            <a:off x="6543939" y="212529"/>
            <a:ext cx="2262467" cy="62487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/>
          <p:cNvCxnSpPr/>
          <p:nvPr>
            <p:custDataLst>
              <p:tags r:id="rId13"/>
            </p:custDataLst>
          </p:nvPr>
        </p:nvCxnSpPr>
        <p:spPr>
          <a:xfrm>
            <a:off x="7674801" y="1009779"/>
            <a:ext cx="0" cy="28680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1"/>
          <p:cNvSpPr txBox="1"/>
          <p:nvPr>
            <p:custDataLst>
              <p:tags r:id="rId14"/>
            </p:custDataLst>
          </p:nvPr>
        </p:nvSpPr>
        <p:spPr>
          <a:xfrm flipH="1">
            <a:off x="6491868" y="1338795"/>
            <a:ext cx="2421616" cy="2179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lvl="0" indent="-17145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spc="6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系统的核心功能必须在高并发场景下稳定运行。</a:t>
            </a:r>
            <a:endParaRPr lang="zh-CN" altLang="en-US" sz="1400" spc="6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lvl="0" indent="-17145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spc="6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数据一致性和用户操作的实时响应性必须达到预期。</a:t>
            </a:r>
            <a:endParaRPr lang="zh-CN" altLang="en-US" sz="1400" spc="6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lvl="0" indent="-17145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spc="6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用户体验应流畅，系统功能应完整。</a:t>
            </a:r>
            <a:endParaRPr lang="zh-CN" altLang="en-US" sz="1400" spc="6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lvl="0" indent="-17145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spc="6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后台管理系统必须能够有效管理用户和内容。</a:t>
            </a:r>
            <a:endParaRPr lang="zh-CN" altLang="en-US" sz="1400" spc="6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lvl="0" indent="-17145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spc="6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项目必须通过性能测试，并能够支持预期的用户规模。</a:t>
            </a:r>
            <a:endParaRPr lang="zh-CN" altLang="en-US" sz="1400" spc="6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Rectangle 29"/>
          <p:cNvSpPr/>
          <p:nvPr>
            <p:custDataLst>
              <p:tags r:id="rId15"/>
            </p:custDataLst>
          </p:nvPr>
        </p:nvSpPr>
        <p:spPr>
          <a:xfrm flipH="1">
            <a:off x="6670251" y="253395"/>
            <a:ext cx="2009843" cy="534224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500" b="1" spc="18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验收标准</a:t>
            </a:r>
            <a:endParaRPr lang="zh-CN" altLang="en-US" sz="2500" b="1" spc="18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5" name="形状"/>
          <p:cNvSpPr/>
          <p:nvPr>
            <p:custDataLst>
              <p:tags r:id="rId16"/>
            </p:custDataLst>
          </p:nvPr>
        </p:nvSpPr>
        <p:spPr>
          <a:xfrm>
            <a:off x="2975261" y="468125"/>
            <a:ext cx="56469" cy="112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bg2"/>
            </a:solidFill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20000"/>
              </a:lnSpc>
              <a:defRPr sz="3000" b="0">
                <a:solidFill>
                  <a:srgbClr val="EBEBEB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800"/>
          </a:p>
        </p:txBody>
      </p:sp>
      <p:sp>
        <p:nvSpPr>
          <p:cNvPr id="46" name="形状"/>
          <p:cNvSpPr/>
          <p:nvPr>
            <p:custDataLst>
              <p:tags r:id="rId17"/>
            </p:custDataLst>
          </p:nvPr>
        </p:nvSpPr>
        <p:spPr>
          <a:xfrm>
            <a:off x="6100363" y="468125"/>
            <a:ext cx="56469" cy="112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bg2"/>
            </a:solidFill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20000"/>
              </a:lnSpc>
              <a:defRPr sz="3000" b="0">
                <a:solidFill>
                  <a:srgbClr val="EBEBEB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34440" y="2066290"/>
            <a:ext cx="844550" cy="633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880" b="1" dirty="0">
                <a:solidFill>
                  <a:srgbClr val="374D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</a:t>
            </a:r>
            <a:endParaRPr lang="en-US" altLang="zh-CN" sz="2880" b="1" dirty="0">
              <a:solidFill>
                <a:srgbClr val="374D8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389151" y="1975030"/>
            <a:ext cx="6294179" cy="124015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2880" b="1" dirty="0">
                <a:solidFill>
                  <a:srgbClr val="374D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项目功能</a:t>
            </a:r>
            <a:endParaRPr lang="en-US" sz="2880" dirty="0"/>
          </a:p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endParaRPr lang="zh-CN" altLang="en-US" sz="2880" b="1" dirty="0">
              <a:solidFill>
                <a:srgbClr val="374D8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内容占位符 1"/>
          <p:cNvSpPr>
            <a:spLocks noGrp="1"/>
          </p:cNvSpPr>
          <p:nvPr/>
        </p:nvSpPr>
        <p:spPr>
          <a:xfrm>
            <a:off x="322580" y="862330"/>
            <a:ext cx="4280535" cy="5530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用户管理系统  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用户注册、登录、信息维护、权限管理等。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社交功能模块 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包括用户之间的互动、评论、点赞等社交功能。  </a:t>
            </a:r>
            <a:endParaRPr lang="zh-CN" altLang="en-US" sz="12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内容管理 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用户发布的帖子、图片、视频等内容的管理、搜索和展示功能。  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智能推荐系统  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基于用户行为数据和AI算法，为用户推荐个性化内容。  </a:t>
            </a:r>
            <a:endParaRPr lang="zh-CN" altLang="en-US" sz="12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智能搜索功能 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集成智能搜索引擎，提供高效、准确的内容搜索服务。    </a:t>
            </a:r>
            <a:endParaRPr lang="zh-CN" altLang="en-US" sz="12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3958" y="3622735"/>
            <a:ext cx="4368165" cy="1004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lnSpc>
                <a:spcPct val="100000"/>
              </a:lnSpc>
              <a:buNone/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AI对话系统  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集成智能聊天机器人，为用户提供便捷的问答和互动体验。  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1" name="标题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94005" y="125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dirty="0">
                <a:solidFill>
                  <a:srgbClr val="152A62"/>
                </a:solidFill>
                <a:latin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项目</a:t>
            </a:r>
            <a:r>
              <a:rPr lang="zh-CN" altLang="en-US" dirty="0">
                <a:solidFill>
                  <a:srgbClr val="152A62"/>
                </a:solidFill>
                <a:latin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功能</a:t>
            </a:r>
            <a:endParaRPr lang="zh-CN" altLang="en-US" dirty="0">
              <a:solidFill>
                <a:srgbClr val="152A62"/>
              </a:solidFill>
              <a:latin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i"/>
  <p:tag name="KSO_WM_UNIT_INDEX" val="4"/>
  <p:tag name="KSO_WM_UNIT_ID" val="diagram20209186_1*i*4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SM_LIMIT_TYPE" val="2"/>
  <p:tag name="KSO_WM_CHIP_GROUPID" val="5f0d54168050c250ba656b67"/>
  <p:tag name="KSO_WM_CHIP_XID" val="5f0d54168050c250ba656b68"/>
  <p:tag name="KSO_WM_UNIT_VALUE" val="2"/>
  <p:tag name="KSO_WM_TEMPLATE_ASSEMBLE_XID" val="60656e8b4054ed1e2fb7fb32"/>
  <p:tag name="KSO_WM_TEMPLATE_ASSEMBLE_GROUPID" val="60656e8b4054ed1e2fb7fb32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03_1*a*1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32a3a9cc15f4fccb2982bc719ecb06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a43f3b9f6d47485481779bc834c3ce7d"/>
  <p:tag name="KSO_WM_UNIT_TEXT_FILL_FORE_SCHEMECOLOR_INDEX_BRIGHTNESS" val="0"/>
  <p:tag name="KSO_WM_UNIT_TEXT_FILL_FORE_SCHEMECOLOR_INDEX" val="13"/>
  <p:tag name="KSO_WM_UNIT_TEXT_FILL_TYPE" val="1"/>
  <p:tag name="KSO_WM_TEMPLATE_ASSEMBLE_XID" val="60656f434054ed1e2fb80686"/>
  <p:tag name="KSO_WM_TEMPLATE_ASSEMBLE_GROUPID" val="60656f434054ed1e2fb80686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508_4*l_h_f*1_1_1"/>
  <p:tag name="KSO_WM_TEMPLATE_CATEGORY" val="diagram"/>
  <p:tag name="KSO_WM_TEMPLATE_INDEX" val="20216508"/>
  <p:tag name="KSO_WM_UNIT_LAYERLEVEL" val="1_1_1"/>
  <p:tag name="KSO_WM_TAG_VERSION" val="1.0"/>
  <p:tag name="KSO_WM_BEAUTIFY_FLAG" val="#wm#"/>
  <p:tag name="KSO_WM_UNIT_SUBTYPE" val="a"/>
  <p:tag name="KSO_WM_UNIT_PRESET_TEXT" val="单击此处添加文本具体内容，简明扼要的阐述您的观点。"/>
  <p:tag name="KSO_WM_UNIT_NOCLEAR" val="0"/>
  <p:tag name="KSO_WM_DIAGRAM_GROUP_CODE" val="l1-1"/>
  <p:tag name="KSO_WM_UNIT_TYPE" val="l_h_f"/>
  <p:tag name="KSO_WM_UNIT_INDEX" val="1_1_1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251.28102362204726,&quot;left&quot;:114.76448818897639,&quot;top&quot;:117.01551181102361,&quot;width&quot;:490.46708661417324}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508_4*l_h_a*1_1_1"/>
  <p:tag name="KSO_WM_TEMPLATE_CATEGORY" val="diagram"/>
  <p:tag name="KSO_WM_TEMPLATE_INDEX" val="20216508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DIAGRAM_GROUP_CODE" val="l1-1"/>
  <p:tag name="KSO_WM_UNIT_TYPE" val="l_h_a"/>
  <p:tag name="KSO_WM_UNIT_INDEX" val="1_1_1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251.28102362204726,&quot;left&quot;:114.76448818897639,&quot;top&quot;:117.01551181102361,&quot;width&quot;:490.46708661417324}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508_4*l_h_i*1_1_1"/>
  <p:tag name="KSO_WM_TEMPLATE_CATEGORY" val="diagram"/>
  <p:tag name="KSO_WM_TEMPLATE_INDEX" val="2021650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51.28102362204726,&quot;left&quot;:114.76448818897639,&quot;top&quot;:117.01551181102361,&quot;width&quot;:490.46708661417324}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508_4*l_h_f*1_2_1"/>
  <p:tag name="KSO_WM_TEMPLATE_CATEGORY" val="diagram"/>
  <p:tag name="KSO_WM_TEMPLATE_INDEX" val="20216508"/>
  <p:tag name="KSO_WM_UNIT_LAYERLEVEL" val="1_1_1"/>
  <p:tag name="KSO_WM_TAG_VERSION" val="1.0"/>
  <p:tag name="KSO_WM_BEAUTIFY_FLAG" val="#wm#"/>
  <p:tag name="KSO_WM_UNIT_SUBTYPE" val="a"/>
  <p:tag name="KSO_WM_UNIT_PRESET_TEXT" val="单击此处添加文本具体内容，简明扼要的阐述您的观点。"/>
  <p:tag name="KSO_WM_UNIT_NOCLEAR" val="0"/>
  <p:tag name="KSO_WM_DIAGRAM_GROUP_CODE" val="l1-1"/>
  <p:tag name="KSO_WM_UNIT_TYPE" val="l_h_f"/>
  <p:tag name="KSO_WM_UNIT_INDEX" val="1_2_1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251.28102362204726,&quot;left&quot;:114.76448818897639,&quot;top&quot;:117.01551181102361,&quot;width&quot;:490.46708661417324}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508_4*l_h_a*1_2_1"/>
  <p:tag name="KSO_WM_TEMPLATE_CATEGORY" val="diagram"/>
  <p:tag name="KSO_WM_TEMPLATE_INDEX" val="20216508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DIAGRAM_GROUP_CODE" val="l1-1"/>
  <p:tag name="KSO_WM_UNIT_TYPE" val="l_h_a"/>
  <p:tag name="KSO_WM_UNIT_INDEX" val="1_2_1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251.28102362204726,&quot;left&quot;:114.76448818897639,&quot;top&quot;:117.01551181102361,&quot;width&quot;:490.46708661417324}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508_4*l_h_i*1_2_1"/>
  <p:tag name="KSO_WM_TEMPLATE_CATEGORY" val="diagram"/>
  <p:tag name="KSO_WM_TEMPLATE_INDEX" val="2021650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51.28102362204726,&quot;left&quot;:114.76448818897639,&quot;top&quot;:117.01551181102361,&quot;width&quot;:490.46708661417324}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508_4*l_h_f*1_4_1"/>
  <p:tag name="KSO_WM_TEMPLATE_CATEGORY" val="diagram"/>
  <p:tag name="KSO_WM_TEMPLATE_INDEX" val="20216508"/>
  <p:tag name="KSO_WM_UNIT_LAYERLEVEL" val="1_1_1"/>
  <p:tag name="KSO_WM_TAG_VERSION" val="1.0"/>
  <p:tag name="KSO_WM_BEAUTIFY_FLAG" val="#wm#"/>
  <p:tag name="KSO_WM_UNIT_SUBTYPE" val="a"/>
  <p:tag name="KSO_WM_UNIT_PRESET_TEXT" val="单击此处添加文本具体内容，简明扼要的阐述您的观点。"/>
  <p:tag name="KSO_WM_UNIT_NOCLEAR" val="0"/>
  <p:tag name="KSO_WM_DIAGRAM_GROUP_CODE" val="l1-1"/>
  <p:tag name="KSO_WM_UNIT_TYPE" val="l_h_f"/>
  <p:tag name="KSO_WM_UNIT_INDEX" val="1_4_1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251.28102362204726,&quot;left&quot;:114.76448818897639,&quot;top&quot;:117.01551181102361,&quot;width&quot;:490.46708661417324}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508_4*l_h_a*1_4_1"/>
  <p:tag name="KSO_WM_TEMPLATE_CATEGORY" val="diagram"/>
  <p:tag name="KSO_WM_TEMPLATE_INDEX" val="20216508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DIAGRAM_GROUP_CODE" val="l1-1"/>
  <p:tag name="KSO_WM_UNIT_TYPE" val="l_h_a"/>
  <p:tag name="KSO_WM_UNIT_INDEX" val="1_4_1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251.28102362204726,&quot;left&quot;:114.76448818897639,&quot;top&quot;:117.01551181102361,&quot;width&quot;:490.46708661417324}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508_4*l_h_i*1_4_1"/>
  <p:tag name="KSO_WM_TEMPLATE_CATEGORY" val="diagram"/>
  <p:tag name="KSO_WM_TEMPLATE_INDEX" val="2021650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51.28102362204726,&quot;left&quot;:114.76448818897639,&quot;top&quot;:117.01551181102361,&quot;width&quot;:490.46708661417324}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186_1*a*1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75ac08273e3c4c04992c6db43f76736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bffb964c0884387b0991864b8ca49ac"/>
  <p:tag name="KSO_WM_UNIT_TEXT_FILL_FORE_SCHEMECOLOR_INDEX_BRIGHTNESS" val="0"/>
  <p:tag name="KSO_WM_UNIT_TEXT_FILL_FORE_SCHEMECOLOR_INDEX" val="13"/>
  <p:tag name="KSO_WM_UNIT_TEXT_FILL_TYPE" val="1"/>
  <p:tag name="KSO_WM_TEMPLATE_ASSEMBLE_XID" val="60656e8b4054ed1e2fb7fb32"/>
  <p:tag name="KSO_WM_TEMPLATE_ASSEMBLE_GROUPID" val="60656e8b4054ed1e2fb7fb32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508_4*l_h_f*1_5_1"/>
  <p:tag name="KSO_WM_TEMPLATE_CATEGORY" val="diagram"/>
  <p:tag name="KSO_WM_TEMPLATE_INDEX" val="20216508"/>
  <p:tag name="KSO_WM_UNIT_LAYERLEVEL" val="1_1_1"/>
  <p:tag name="KSO_WM_TAG_VERSION" val="1.0"/>
  <p:tag name="KSO_WM_BEAUTIFY_FLAG" val="#wm#"/>
  <p:tag name="KSO_WM_UNIT_SUBTYPE" val="a"/>
  <p:tag name="KSO_WM_UNIT_PRESET_TEXT" val="单击此处添加文本具体内容，简明扼要的阐述您的观点。"/>
  <p:tag name="KSO_WM_UNIT_NOCLEAR" val="0"/>
  <p:tag name="KSO_WM_DIAGRAM_GROUP_CODE" val="l1-1"/>
  <p:tag name="KSO_WM_UNIT_TYPE" val="l_h_f"/>
  <p:tag name="KSO_WM_UNIT_INDEX" val="1_5_1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251.28102362204726,&quot;left&quot;:114.76448818897639,&quot;top&quot;:117.01551181102361,&quot;width&quot;:490.46708661417324}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508_4*l_h_a*1_5_1"/>
  <p:tag name="KSO_WM_TEMPLATE_CATEGORY" val="diagram"/>
  <p:tag name="KSO_WM_TEMPLATE_INDEX" val="20216508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DIAGRAM_GROUP_CODE" val="l1-1"/>
  <p:tag name="KSO_WM_UNIT_TYPE" val="l_h_a"/>
  <p:tag name="KSO_WM_UNIT_INDEX" val="1_5_1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251.28102362204726,&quot;left&quot;:114.76448818897639,&quot;top&quot;:117.01551181102361,&quot;width&quot;:490.46708661417324}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508_4*l_h_i*1_5_1"/>
  <p:tag name="KSO_WM_TEMPLATE_CATEGORY" val="diagram"/>
  <p:tag name="KSO_WM_TEMPLATE_INDEX" val="2021650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5_1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51.28102362204726,&quot;left&quot;:114.76448818897639,&quot;top&quot;:117.01551181102361,&quot;width&quot;:490.46708661417324}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508_4*l_h_f*1_3_1"/>
  <p:tag name="KSO_WM_TEMPLATE_CATEGORY" val="diagram"/>
  <p:tag name="KSO_WM_TEMPLATE_INDEX" val="20216508"/>
  <p:tag name="KSO_WM_UNIT_LAYERLEVEL" val="1_1_1"/>
  <p:tag name="KSO_WM_TAG_VERSION" val="1.0"/>
  <p:tag name="KSO_WM_BEAUTIFY_FLAG" val="#wm#"/>
  <p:tag name="KSO_WM_UNIT_SUBTYPE" val="a"/>
  <p:tag name="KSO_WM_UNIT_PRESET_TEXT" val="单击此处添加文本具体内容，简明扼要的阐述您的观点。"/>
  <p:tag name="KSO_WM_UNIT_NOCLEAR" val="0"/>
  <p:tag name="KSO_WM_DIAGRAM_GROUP_CODE" val="l1-1"/>
  <p:tag name="KSO_WM_UNIT_TYPE" val="l_h_f"/>
  <p:tag name="KSO_WM_UNIT_INDEX" val="1_3_1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251.28102362204726,&quot;left&quot;:114.76448818897639,&quot;top&quot;:117.01551181102361,&quot;width&quot;:490.46708661417324}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508_4*l_h_a*1_3_1"/>
  <p:tag name="KSO_WM_TEMPLATE_CATEGORY" val="diagram"/>
  <p:tag name="KSO_WM_TEMPLATE_INDEX" val="20216508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DIAGRAM_GROUP_CODE" val="l1-1"/>
  <p:tag name="KSO_WM_UNIT_TYPE" val="l_h_a"/>
  <p:tag name="KSO_WM_UNIT_INDEX" val="1_3_1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251.28102362204726,&quot;left&quot;:114.76448818897639,&quot;top&quot;:117.01551181102361,&quot;width&quot;:490.46708661417324}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508_4*l_h_i*1_3_1"/>
  <p:tag name="KSO_WM_TEMPLATE_CATEGORY" val="diagram"/>
  <p:tag name="KSO_WM_TEMPLATE_INDEX" val="2021650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51.28102362204726,&quot;left&quot;:114.76448818897639,&quot;top&quot;:117.01551181102361,&quot;width&quot;:490.46708661417324}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508_4*l_h_f*1_3_1"/>
  <p:tag name="KSO_WM_TEMPLATE_CATEGORY" val="diagram"/>
  <p:tag name="KSO_WM_TEMPLATE_INDEX" val="20216508"/>
  <p:tag name="KSO_WM_UNIT_LAYERLEVEL" val="1_1_1"/>
  <p:tag name="KSO_WM_TAG_VERSION" val="1.0"/>
  <p:tag name="KSO_WM_UNIT_SUBTYPE" val="a"/>
  <p:tag name="KSO_WM_UNIT_PRESET_TEXT" val="单击此处添加文本具体内容，简明扼要的阐述您的观点。"/>
  <p:tag name="KSO_WM_UNIT_NOCLEAR" val="0"/>
  <p:tag name="KSO_WM_DIAGRAM_GROUP_CODE" val="l1-1"/>
  <p:tag name="KSO_WM_UNIT_TYPE" val="l_h_f"/>
  <p:tag name="KSO_WM_UNIT_INDEX" val="1_3_1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251.28102362204726,&quot;left&quot;:114.76448818897639,&quot;top&quot;:117.01551181102361,&quot;width&quot;:490.46708661417324}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508_4*l_h_a*1_3_1"/>
  <p:tag name="KSO_WM_TEMPLATE_CATEGORY" val="diagram"/>
  <p:tag name="KSO_WM_TEMPLATE_INDEX" val="20216508"/>
  <p:tag name="KSO_WM_UNIT_LAYERLEVEL" val="1_1_1"/>
  <p:tag name="KSO_WM_TAG_VERSION" val="1.0"/>
  <p:tag name="KSO_WM_UNIT_ISCONTENTSTITLE" val="0"/>
  <p:tag name="KSO_WM_UNIT_ISNUMDGMTITLE" val="0"/>
  <p:tag name="KSO_WM_UNIT_PRESET_TEXT" val="添加标题"/>
  <p:tag name="KSO_WM_UNIT_NOCLEAR" val="0"/>
  <p:tag name="KSO_WM_DIAGRAM_GROUP_CODE" val="l1-1"/>
  <p:tag name="KSO_WM_UNIT_TYPE" val="l_h_a"/>
  <p:tag name="KSO_WM_UNIT_INDEX" val="1_3_1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251.28102362204726,&quot;left&quot;:114.76448818897639,&quot;top&quot;:117.01551181102361,&quot;width&quot;:490.46708661417324}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508_4*l_h_i*1_3_1"/>
  <p:tag name="KSO_WM_TEMPLATE_CATEGORY" val="diagram"/>
  <p:tag name="KSO_WM_TEMPLATE_INDEX" val="20216508"/>
  <p:tag name="KSO_WM_UNIT_LAYERLEVEL" val="1_1_1"/>
  <p:tag name="KSO_WM_TAG_VERSION" val="1.0"/>
  <p:tag name="KSO_WM_DIAGRAM_GROUP_CODE" val="l1-1"/>
  <p:tag name="KSO_WM_UNIT_TYPE" val="l_h_i"/>
  <p:tag name="KSO_WM_UNIT_INDEX" val="1_3_1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51.28102362204726,&quot;left&quot;:114.76448818897639,&quot;top&quot;:117.01551181102361,&quot;width&quot;:490.46708661417324}"/>
</p:tagLst>
</file>

<file path=ppt/tags/tag119.xml><?xml version="1.0" encoding="utf-8"?>
<p:tagLst xmlns:p="http://schemas.openxmlformats.org/presentationml/2006/main">
  <p:tag name="KSO_WM_SLIDE_ID" val="diagram2021230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42"/>
  <p:tag name="KSO_WM_SLIDE_POSITION" val="0*0"/>
  <p:tag name="KSO_WM_TAG_VERSION" val="1.0"/>
  <p:tag name="KSO_WM_BEAUTIFY_FLAG" val="#wm#"/>
  <p:tag name="KSO_WM_TEMPLATE_CATEGORY" val="diagram"/>
  <p:tag name="KSO_WM_TEMPLATE_INDEX" val="20212303"/>
  <p:tag name="KSO_WM_SLIDE_LAYOUT" val="a_d"/>
  <p:tag name="KSO_WM_SLIDE_LAYOUT_CNT" val="1_1"/>
  <p:tag name="KSO_WM_SLIDE_CAN_ADD_NAVIGATION" val="1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07145688f7a6c7bea32a6"/>
  <p:tag name="KSO_WM_CHIP_FILLPROP" val="[[{&quot;text_align&quot;:&quot;ct&quot;,&quot;text_direction&quot;:&quot;horizontal&quot;,&quot;support_big_font&quot;:false,&quot;fill_id&quot;:&quot;ddcf2610c0ac4b45bec7e29ab0ab1f83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fill_id&quot;:&quot;f2ad6f8ec5eb4c60ab8a9b497fa44351&quot;,&quot;fill_align&quot;:&quot;cm&quot;,&quot;chip_types&quot;:[&quot;diagram&quot;,&quot;pictext&quot;,&quot;text&quot;,&quot;picture&quot;,&quot;chart&quot;,&quot;table&quot;,&quot;video&quot;]}]]"/>
  <p:tag name="KSO_WM_CHIP_DECFILLPROP" val="[]"/>
  <p:tag name="KSO_WM_SLIDE_LAYOUT_INFO" val="{&quot;id&quot;:&quot;2021-04-01T15:36:38&quot;,&quot;maxSize&quot;:{&quot;size1&quot;:30.1},&quot;minSize&quot;:{&quot;size1&quot;:20.1},&quot;normalSize&quot;:{&quot;size1&quot;:25.7},&quot;subLayout&quot;:[{&quot;id&quot;:&quot;2021-04-01T15:36:38&quot;,&quot;margin&quot;:{&quot;bottom&quot;:0.02600000612437725,&quot;left&quot;:1.6929999589920044,&quot;right&quot;:1.6929999589920044,&quot;top&quot;:2.752000093460083},&quot;type&quot;:0},{&quot;id&quot;:&quot;2021-04-01T15:36:38&quot;,&quot;margin&quot;:{&quot;bottom&quot;:1.7280000448226929,&quot;left&quot;:1.6929999589920044,&quot;right&quot;:1.6929999589920044,&quot;top&quot;:0.609000027179718},&quot;type&quot;:0}],&quot;type&quot;:0}"/>
  <p:tag name="KSO_WM_CHIP_GROUPID" val="5e757e3269be4861f5f8614a"/>
  <p:tag name="KSO_WM_SLIDE_BK_DARK_LIGHT" val="2"/>
  <p:tag name="KSO_WM_SLIDE_BACKGROUND_TYPE" val="general"/>
  <p:tag name="KSO_WM_SLIDE_SUPPORT_FEATURE_TYPE" val="3"/>
  <p:tag name="KSO_WM_TEMPLATE_ASSEMBLE_XID" val="60656f434054ed1e2fb80686"/>
  <p:tag name="KSO_WM_TEMPLATE_ASSEMBLE_GROUPID" val="60656f434054ed1e2fb80686"/>
</p:tagLst>
</file>

<file path=ppt/tags/tag12.xml><?xml version="1.0" encoding="utf-8"?>
<p:tagLst xmlns:p="http://schemas.openxmlformats.org/presentationml/2006/main">
  <p:tag name="KSO_WM_BEAUTIFY_FLAG" val="#wm#"/>
  <p:tag name="KSO_WM_UNIT_TYPE" val="β"/>
</p:tagLst>
</file>

<file path=ppt/tags/tag120.xml><?xml version="1.0" encoding="utf-8"?>
<p:tagLst xmlns:p="http://schemas.openxmlformats.org/presentationml/2006/main">
  <p:tag name="KSO_WM_UNIT_PLACING_PICTURE_USER_VIEWPORT" val="{&quot;height&quot;:1307,&quot;width&quot;:2522}"/>
</p:tagLst>
</file>

<file path=ppt/tags/tag121.xml><?xml version="1.0" encoding="utf-8"?>
<p:tagLst xmlns:p="http://schemas.openxmlformats.org/presentationml/2006/main">
  <p:tag name="KSO_WM_UNIT_PLACING_PICTURE_USER_VIEWPORT" val="{&quot;height&quot;:1308,&quot;width&quot;:2746}"/>
</p:tagLst>
</file>

<file path=ppt/tags/tag122.xml><?xml version="1.0" encoding="utf-8"?>
<p:tagLst xmlns:p="http://schemas.openxmlformats.org/presentationml/2006/main">
  <p:tag name="KSO_WM_UNIT_PLACING_PICTURE_USER_VIEWPORT" val="{&quot;height&quot;:1272,&quot;width&quot;:1077}"/>
</p:tagLst>
</file>

<file path=ppt/tags/tag123.xml><?xml version="1.0" encoding="utf-8"?>
<p:tagLst xmlns:p="http://schemas.openxmlformats.org/presentationml/2006/main">
  <p:tag name="KSO_WM_UNIT_PLACING_PICTURE_USER_VIEWPORT" val="{&quot;height&quot;:1306,&quot;width&quot;:1306}"/>
</p:tagLst>
</file>

<file path=ppt/tags/tag124.xml><?xml version="1.0" encoding="utf-8"?>
<p:tagLst xmlns:p="http://schemas.openxmlformats.org/presentationml/2006/main">
  <p:tag name="KSO_WM_UNIT_PLACING_PICTURE_USER_VIEWPORT" val="{&quot;height&quot;:1439,&quot;width&quot;:2536}"/>
</p:tagLst>
</file>

<file path=ppt/tags/tag125.xml><?xml version="1.0" encoding="utf-8"?>
<p:tagLst xmlns:p="http://schemas.openxmlformats.org/presentationml/2006/main">
  <p:tag name="KSO_WM_UNIT_PLACING_PICTURE_USER_VIEWPORT" val="{&quot;height&quot;:1314,&quot;width&quot;:3307}"/>
</p:tagLst>
</file>

<file path=ppt/tags/tag126.xml><?xml version="1.0" encoding="utf-8"?>
<p:tagLst xmlns:p="http://schemas.openxmlformats.org/presentationml/2006/main">
  <p:tag name="KSO_WM_UNIT_PLACING_PICTURE_USER_VIEWPORT" val="{&quot;height&quot;:1330,&quot;width&quot;:2080}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873_2*l_h_i*1_2_2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7.45001220703125,&quot;left&quot;:-7.353143502783633,&quot;top&quot;:9.17184429018514,&quot;width&quot;:768.2999877929688}"/>
  <p:tag name="KSO_WM_DIAGRAM_COLOR_MATCH_VALUE" val="{&quot;shape&quot;:{&quot;fill&quot;:{&quot;solid&quot;:{&quot;brightness&quot;:0,&quot;colorType&quot;:2,&quot;rgb&quot;:&quot;#00993f&quot;,&quot;transparency&quot;:1},&quot;type&quot;:1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128.xml><?xml version="1.0" encoding="utf-8"?>
<p:tagLst xmlns:p="http://schemas.openxmlformats.org/presentationml/2006/main">
  <p:tag name="KSO_WM_UNIT_COMPATIBLE" val="0"/>
  <p:tag name="KSO_WM_UNIT_DIAGRAM_ISREFERUNIT" val="0"/>
  <p:tag name="KSO_WM_UNIT_TYPE" val="l_h_i"/>
  <p:tag name="KSO_WM_TEMPLATE_INDEX" val="20231873"/>
  <p:tag name="KSO_WM_TAG_VERSION" val="3.0"/>
  <p:tag name="KSO_WM_DIAGRAM_COLOR_TRICK" val="1"/>
  <p:tag name="KSO_WM_DIAGRAM_MAX_ITEMCNT" val="5"/>
  <p:tag name="KSO_WM_DIAGRAM_VIRTUALLY_FRAME" val="{&quot;height&quot;:387.45001220703125,&quot;left&quot;:-7.353143502783633,&quot;top&quot;:9.17184429018514,&quot;width&quot;:768.2999877929688}"/>
  <p:tag name="KSO_WM_BEAUTIFY_FLAG" val="#wm#"/>
  <p:tag name="KSO_WM_UNIT_HIGHLIGHT" val="0"/>
  <p:tag name="KSO_WM_UNIT_DIAGRAM_ISNUMVISUAL" val="0"/>
  <p:tag name="KSO_WM_DIAGRAM_GROUP_CODE" val="l1-1"/>
  <p:tag name="KSO_WM_UNIT_SUBTYPE" val="d"/>
  <p:tag name="KSO_WM_UNIT_INDEX" val="1_1_1"/>
  <p:tag name="KSO_WM_UNIT_ID" val="diagram20231873_2*l_h_i*1_1_1"/>
  <p:tag name="KSO_WM_TEMPLATE_CATEGORY" val="diagram"/>
  <p:tag name="KSO_WM_UNIT_LAYERLEVEL" val="1_1_1"/>
  <p:tag name="KSO_WM_DIAGRAM_VERSION" val="3"/>
  <p:tag name="KSO_WM_DIAGRAM_COLOR_TEXT_CAN_REMOVE" val="n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29.xml><?xml version="1.0" encoding="utf-8"?>
<p:tagLst xmlns:p="http://schemas.openxmlformats.org/presentationml/2006/main">
  <p:tag name="KSO_WM_UNIT_COMPATIBLE" val="0"/>
  <p:tag name="KSO_WM_UNIT_DIAGRAM_ISREFERUNIT" val="0"/>
  <p:tag name="KSO_WM_UNIT_TYPE" val="l_h_i"/>
  <p:tag name="KSO_WM_TEMPLATE_INDEX" val="20231873"/>
  <p:tag name="KSO_WM_TAG_VERSION" val="3.0"/>
  <p:tag name="KSO_WM_DIAGRAM_COLOR_TRICK" val="1"/>
  <p:tag name="KSO_WM_DIAGRAM_MAX_ITEMCNT" val="5"/>
  <p:tag name="KSO_WM_DIAGRAM_VIRTUALLY_FRAME" val="{&quot;height&quot;:387.45001220703125,&quot;left&quot;:-7.353143502783633,&quot;top&quot;:9.17184429018514,&quot;width&quot;:768.2999877929688}"/>
  <p:tag name="KSO_WM_BEAUTIFY_FLAG" val="#wm#"/>
  <p:tag name="KSO_WM_UNIT_HIGHLIGHT" val="0"/>
  <p:tag name="KSO_WM_UNIT_DIAGRAM_ISNUMVISUAL" val="0"/>
  <p:tag name="KSO_WM_DIAGRAM_GROUP_CODE" val="l1-1"/>
  <p:tag name="KSO_WM_UNIT_SUBTYPE" val="d"/>
  <p:tag name="KSO_WM_UNIT_INDEX" val="1_2_1"/>
  <p:tag name="KSO_WM_UNIT_ID" val="diagram20231873_2*l_h_i*1_2_1"/>
  <p:tag name="KSO_WM_TEMPLATE_CATEGORY" val="diagram"/>
  <p:tag name="KSO_WM_UNIT_LAYERLEVEL" val="1_1_1"/>
  <p:tag name="KSO_WM_DIAGRAM_VERSION" val="3"/>
  <p:tag name="KSO_WM_DIAGRAM_COLOR_TEXT_CAN_REMOVE" val="n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9186_1*f*1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3"/>
  <p:tag name="KSO_WM_UNIT_SHOW_EDIT_AREA_INDICATION" val="1"/>
  <p:tag name="KSO_WM_CHIP_GROUPID" val="5e6b05596848fb12bee65ac8"/>
  <p:tag name="KSO_WM_CHIP_XID" val="5e6b05596848fb12bee65aca"/>
  <p:tag name="KSO_WM_UNIT_DEC_AREA_ID" val="63cffaa7943a49b7a421999d936de59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dce14943a7244d3cacf02e0c935f71d1"/>
  <p:tag name="KSO_WM_UNIT_TEXT_FILL_FORE_SCHEMECOLOR_INDEX_BRIGHTNESS" val="0.25"/>
  <p:tag name="KSO_WM_UNIT_TEXT_FILL_FORE_SCHEMECOLOR_INDEX" val="13"/>
  <p:tag name="KSO_WM_UNIT_TEXT_FILL_TYPE" val="1"/>
  <p:tag name="KSO_WM_TEMPLATE_ASSEMBLE_XID" val="60656e8b4054ed1e2fb7fb32"/>
  <p:tag name="KSO_WM_TEMPLATE_ASSEMBLE_GROUPID" val="60656e8b4054ed1e2fb7fb32"/>
</p:tagLst>
</file>

<file path=ppt/tags/tag130.xml><?xml version="1.0" encoding="utf-8"?>
<p:tagLst xmlns:p="http://schemas.openxmlformats.org/presentationml/2006/main">
  <p:tag name="KSO_WM_UNIT_COMPATIBLE" val="0"/>
  <p:tag name="KSO_WM_UNIT_DIAGRAM_ISREFERUNIT" val="0"/>
  <p:tag name="KSO_WM_UNIT_TYPE" val="l_h_i"/>
  <p:tag name="KSO_WM_TEMPLATE_INDEX" val="20231873"/>
  <p:tag name="KSO_WM_TAG_VERSION" val="3.0"/>
  <p:tag name="KSO_WM_DIAGRAM_COLOR_TRICK" val="1"/>
  <p:tag name="KSO_WM_DIAGRAM_MAX_ITEMCNT" val="5"/>
  <p:tag name="KSO_WM_DIAGRAM_VIRTUALLY_FRAME" val="{&quot;height&quot;:387.45001220703125,&quot;left&quot;:-7.353143502783633,&quot;top&quot;:9.17184429018514,&quot;width&quot;:768.2999877929688}"/>
  <p:tag name="KSO_WM_BEAUTIFY_FLAG" val="#wm#"/>
  <p:tag name="KSO_WM_UNIT_HIGHLIGHT" val="0"/>
  <p:tag name="KSO_WM_UNIT_DIAGRAM_ISNUMVISUAL" val="0"/>
  <p:tag name="KSO_WM_DIAGRAM_GROUP_CODE" val="l1-1"/>
  <p:tag name="KSO_WM_UNIT_SUBTYPE" val="d"/>
  <p:tag name="KSO_WM_UNIT_INDEX" val="1_3_1"/>
  <p:tag name="KSO_WM_UNIT_ID" val="diagram20231873_2*l_h_i*1_3_1"/>
  <p:tag name="KSO_WM_TEMPLATE_CATEGORY" val="diagram"/>
  <p:tag name="KSO_WM_UNIT_LAYERLEVEL" val="1_1_1"/>
  <p:tag name="KSO_WM_DIAGRAM_VERSION" val="3"/>
  <p:tag name="KSO_WM_DIAGRAM_COLOR_TEXT_CAN_REMOVE" val="n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873_2*l_h_a*1_1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25"/>
  <p:tag name="KSO_WM_DIAGRAM_MAX_ITEMCNT" val="5"/>
  <p:tag name="KSO_WM_DIAGRAM_MIN_ITEMCNT" val="2"/>
  <p:tag name="KSO_WM_DIAGRAM_VIRTUALLY_FRAME" val="{&quot;height&quot;:387.45001220703125,&quot;left&quot;:-7.353143502783633,&quot;top&quot;:9.17184429018514,&quot;width&quot;:768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3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873_2*l_h_f*1_1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11"/>
  <p:tag name="KSO_WM_DIAGRAM_MAX_ITEMCNT" val="5"/>
  <p:tag name="KSO_WM_DIAGRAM_MIN_ITEMCNT" val="2"/>
  <p:tag name="KSO_WM_DIAGRAM_VIRTUALLY_FRAME" val="{&quot;height&quot;:387.45001220703125,&quot;left&quot;:-7.353143502783633,&quot;top&quot;:9.17184429018514,&quot;width&quot;:768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输入你的智能图形项正文，文字是您思想的提炼，请尽量言简意赅的阐述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873_2*l_h_a*1_2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25"/>
  <p:tag name="KSO_WM_DIAGRAM_MAX_ITEMCNT" val="5"/>
  <p:tag name="KSO_WM_DIAGRAM_MIN_ITEMCNT" val="2"/>
  <p:tag name="KSO_WM_DIAGRAM_VIRTUALLY_FRAME" val="{&quot;height&quot;:387.45001220703125,&quot;left&quot;:-7.353143502783633,&quot;top&quot;:9.17184429018514,&quot;width&quot;:768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3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873_2*l_h_f*1_2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74"/>
  <p:tag name="KSO_WM_DIAGRAM_MAX_ITEMCNT" val="5"/>
  <p:tag name="KSO_WM_DIAGRAM_MIN_ITEMCNT" val="2"/>
  <p:tag name="KSO_WM_DIAGRAM_VIRTUALLY_FRAME" val="{&quot;height&quot;:387.45001220703125,&quot;left&quot;:-7.353143502783633,&quot;top&quot;:9.17184429018514,&quot;width&quot;:768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输入你的智能图形项正文，文字是您思想的提炼，请尽量言简意赅的阐述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873_2*l_h_a*1_3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25"/>
  <p:tag name="KSO_WM_DIAGRAM_MAX_ITEMCNT" val="5"/>
  <p:tag name="KSO_WM_DIAGRAM_MIN_ITEMCNT" val="2"/>
  <p:tag name="KSO_WM_DIAGRAM_VIRTUALLY_FRAME" val="{&quot;height&quot;:387.45001220703125,&quot;left&quot;:-7.353143502783633,&quot;top&quot;:9.17184429018514,&quot;width&quot;:768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3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873_2*l_h_f*1_3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74"/>
  <p:tag name="KSO_WM_DIAGRAM_MAX_ITEMCNT" val="5"/>
  <p:tag name="KSO_WM_DIAGRAM_MIN_ITEMCNT" val="2"/>
  <p:tag name="KSO_WM_DIAGRAM_VIRTUALLY_FRAME" val="{&quot;height&quot;:387.45001220703125,&quot;left&quot;:-7.353143502783633,&quot;top&quot;:9.17184429018514,&quot;width&quot;:768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输入你的智能图形项正文，文字是您思想的提炼，请尽量言简意赅的阐述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873_2*l_h_i*1_3_2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7.45001220703125,&quot;left&quot;:-7.353143502783633,&quot;top&quot;:9.17184429018514,&quot;width&quot;:768.2999877929688}"/>
  <p:tag name="KSO_WM_DIAGRAM_COLOR_MATCH_VALUE" val="{&quot;shape&quot;:{&quot;fill&quot;:{&quot;solid&quot;:{&quot;brightness&quot;:0,&quot;colorType&quot;:2,&quot;rgb&quot;:&quot;#00993f&quot;,&quot;transparency&quot;:1},&quot;type&quot;:1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138.xml><?xml version="1.0" encoding="utf-8"?>
<p:tagLst xmlns:p="http://schemas.openxmlformats.org/presentationml/2006/main">
  <p:tag name="RESOURCE_RECORD_KEY" val="{&quot;70&quot;:[3322087]}"/>
</p:tagLst>
</file>

<file path=ppt/tags/tag1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RESOURCE_RECORD_KEY" val="{&quot;29&quot;:[20426279,20426248]}"/>
  <p:tag name="KSO_WM_SLIDE_ID" val="diagram2020918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36"/>
  <p:tag name="KSO_WM_TAG_VERSION" val="1.0"/>
  <p:tag name="KSO_WM_BEAUTIFY_FLAG" val="#wm#"/>
  <p:tag name="KSO_WM_TEMPLATE_CATEGORY" val="diagram"/>
  <p:tag name="KSO_WM_TEMPLATE_INDEX" val="20209186"/>
  <p:tag name="KSO_WM_SLIDE_LAYOUT" val="a_d_f"/>
  <p:tag name="KSO_WM_SLIDE_LAYOUT_CNT" val="1_1_1"/>
  <p:tag name="KSO_WM_SLIDE_BACKGROUND" val="[&quot;general&quot;]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5:45&quot;,&quot;maxSize&quot;:{&quot;size1&quot;:17.799628021054108},&quot;minSize&quot;:{&quot;size1&quot;:17.799628021054108},&quot;normalSize&quot;:{&quot;size1&quot;:17.799628021054108},&quot;subLayout&quot;:[{&quot;id&quot;:&quot;2021-04-01T15:05:45&quot;,&quot;margin&quot;:{&quot;bottom&quot;:0,&quot;left&quot;:1.6929999589920044,&quot;right&quot;:5.502999782562256,&quot;top&quot;:1.2699999809265137},&quot;type&quot;:0},{&quot;id&quot;:&quot;2021-04-01T15:05:45&quot;,&quot;maxSize&quot;:{&quot;size1&quot;:78.49954747291656},&quot;minSize&quot;:{&quot;size1&quot;:78.49954747291656},&quot;normalSize&quot;:{&quot;size1&quot;:78.49954747291656},&quot;subLayout&quot;:[{&quot;id&quot;:&quot;2021-04-01T15:05:45&quot;,&quot;margin&quot;:{&quot;bottom&quot;:1.6929999589920044,&quot;left&quot;:1.6929999589920044,&quot;right&quot;:1.6929999589920044,&quot;top&quot;:1.2699999809265137},&quot;type&quot;:0},{&quot;id&quot;:&quot;2021-04-01T15:05:45&quot;,&quot;margin&quot;:{&quot;bottom&quot;:1.2699999809265137,&quot;left&quot;:1.6929999589920044,&quot;right&quot;:1.6929999589920044,&quot;top&quot;:0},&quot;type&quot;:0}],&quot;type&quot;:0}],&quot;type&quot;:0}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8d15dc65d1934423bfab615d7c3cf51c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fill_id&quot;:&quot;7a9e16b08dd1491598975707cb9a750e&quot;,&quot;fill_align&quot;:&quot;cm&quot;,&quot;chip_types&quot;:[&quot;diagram&quot;,&quot;pictext&quot;,&quot;text&quot;,&quot;picture&quot;,&quot;chart&quot;,&quot;table&quot;,&quot;video&quot;]},{&quot;text_align&quot;:&quot;lm&quot;,&quot;text_direction&quot;:&quot;horizontal&quot;,&quot;support_big_font&quot;:false,&quot;fill_id&quot;:&quot;e19ee7aa8873479184c598dabbc965b8&quot;,&quot;fill_align&quot;:&quot;lm&quot;,&quot;chip_types&quot;:[&quot;text&quot;]}]]"/>
  <p:tag name="KSO_WM_CHIP_XID" val="5f0d54168050c250ba656b68"/>
  <p:tag name="KSO_WM_CHIP_DECFILLPROP" val="[]"/>
  <p:tag name="KSO_WM_CHIP_GROUPID" val="5f0d54168050c250ba656b67"/>
  <p:tag name="KSO_WM_SLIDE_BK_DARK_LIGHT" val="2"/>
  <p:tag name="KSO_WM_SLIDE_BACKGROUND_TYPE" val="general"/>
  <p:tag name="KSO_WM_SLIDE_SUPPORT_FEATURE_TYPE" val="3"/>
  <p:tag name="KSO_WM_TEMPLATE_ASSEMBLE_XID" val="60656e8b4054ed1e2fb7fb32"/>
  <p:tag name="KSO_WM_TEMPLATE_ASSEMBLE_GROUPID" val="60656e8b4054ed1e2fb7fb32"/>
</p:tagLst>
</file>

<file path=ppt/tags/tag14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2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left&quot;:-65.18784429595226,&quot;top&quot;:60.36322889913727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TEXT_LAYER_COUNT" val="1"/>
  <p:tag name="KSO_WM_UNIT_USESOURCEFORMAT_APPLY" val="1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2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left&quot;:-65.18784429595226,&quot;top&quot;:60.36322889913727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4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2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left&quot;:-65.18784429595226,&quot;top&quot;:60.36322889913727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TEXT_LAYER_COUNT" val="1"/>
  <p:tag name="KSO_WM_UNIT_USESOURCEFORMAT_APPLY" val="1"/>
</p:tagLst>
</file>

<file path=ppt/tags/tag1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2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left&quot;:-65.18784429595226,&quot;top&quot;:60.36322889913727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4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2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left&quot;:-65.18784429595226,&quot;top&quot;:60.36322889913727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TEXT_LAYER_COUNT" val="1"/>
  <p:tag name="KSO_WM_UNIT_USESOURCEFORMAT_APPLY" val="1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2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left&quot;:-65.18784429595226,&quot;top&quot;:60.36322889913727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4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315_2*l_h_f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left&quot;:-65.18784429595226,&quot;top&quot;:60.36322889913727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TEXT_LAYER_COUNT" val="1"/>
  <p:tag name="KSO_WM_UNIT_USESOURCEFORMAT_APPLY" val="1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315_2*l_h_a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left&quot;:-65.18784429595226,&quot;top&quot;:60.36322889913727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left&quot;:-65.18784429595226,&quot;top&quot;:60.36322889913727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generate_slide_ai*VCG41N1142122235*gallery_gallery_ai_v2.0.6_ONLINE*2eefc7990498bfd96b8f5f89e4006fb1-slide-0"/>
  <p:tag name="KSO_WM_UNIT_LINE_FILL_TYPE" val="2"/>
  <p:tag name="KSO_WM_UNIT_USESOURCEFORMAT_APPLY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left&quot;:-65.18784429595226,&quot;top&quot;:60.36322889913727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generate_slide_ai*VCG211335310744*gallery_gallery_ai_v2.0.6_ONLINE*2eefc7990498bfd96b8f5f89e4006fb1-slide-0"/>
  <p:tag name="KSO_WM_UNIT_LINE_FILL_TYPE" val="2"/>
  <p:tag name="KSO_WM_UNIT_USESOURCEFORMAT_APPLY" val="1"/>
</p:tagLst>
</file>

<file path=ppt/tags/tag15.xml><?xml version="1.0" encoding="utf-8"?>
<p:tagLst xmlns:p="http://schemas.openxmlformats.org/presentationml/2006/main">
  <p:tag name="KSO_WM_DIAGRAM_VIRTUALLY_FRAME" val="{&quot;height&quot;:366.94009675195633,&quot;left&quot;:288.3237007874015,&quot;top&quot;:2.1225984251968386,&quot;width&quot;:428.224251968504}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left&quot;:-65.18784429595226,&quot;top&quot;:60.36322889913727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generate_slide_ai*VCG41N1491020891*gallery_gallery_ai_v2.0.6_ONLINE*2eefc7990498bfd96b8f5f89e4006fb1-slide-0"/>
  <p:tag name="KSO_WM_UNIT_LINE_FILL_TYPE" val="2"/>
  <p:tag name="KSO_WM_UNIT_USESOURCEFORMAT_APPLY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left&quot;:-65.18784429595226,&quot;top&quot;:60.36322889913727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generate_slide_ai*VCG41N516797088*gallery_gallery_ai_v2.0.6_ONLINE*2eefc7990498bfd96b8f5f89e4006fb1-slide-0"/>
  <p:tag name="KSO_WM_UNIT_LINE_FILL_TYPE" val="2"/>
  <p:tag name="KSO_WM_UNIT_USESOURCEFORMAT_APPLY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left&quot;:-65.18784429595226,&quot;top&quot;:60.36322889913727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left&quot;:-65.18784429595226,&quot;top&quot;:60.36322889913727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left&quot;:-65.18784429595226,&quot;top&quot;:60.36322889913727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left&quot;:-65.18784429595226,&quot;top&quot;:60.36322889913727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15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30941_5*m_i*1_1"/>
  <p:tag name="KSO_WM_TEMPLATE_CATEGORY" val="diagram"/>
  <p:tag name="KSO_WM_TEMPLATE_INDEX" val="20230941"/>
  <p:tag name="KSO_WM_UNIT_LAYERLEVEL" val="1_1"/>
  <p:tag name="KSO_WM_TAG_VERSION" val="3.0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1,&quot;foreColorIndex&quot;:5,&quot;pos&quot;:0.20000000298023224,&quot;transparency&quot;:1},{&quot;brightness&quot;:0,&quot;colorType&quot;:1,&quot;foreColorIndex&quot;:5,&quot;pos&quot;:0.89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5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230941_5*m_i*1_2"/>
  <p:tag name="KSO_WM_TEMPLATE_CATEGORY" val="diagram"/>
  <p:tag name="KSO_WM_TEMPLATE_INDEX" val="20230941"/>
  <p:tag name="KSO_WM_UNIT_LAYERLEVEL" val="1_1"/>
  <p:tag name="KSO_WM_TAG_VERSION" val="3.0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5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0941_5*m_h_i*1_1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solid&quot;:{&quot;brightness&quot;:0.6000000238418579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6"/>
  <p:tag name="KSO_WM_DIAGRAM_USE_COLOR_VALUE" val="{&quot;color_scheme&quot;:1,&quot;color_type&quot;:1,&quot;theme_color_indexes&quot;:[5,6,5,6,5,6]}"/>
</p:tagLst>
</file>

<file path=ppt/tags/tag15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30941_5*m_h_i*1_1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6.xml><?xml version="1.0" encoding="utf-8"?>
<p:tagLst xmlns:p="http://schemas.openxmlformats.org/presentationml/2006/main">
  <p:tag name="KSO_WM_DIAGRAM_VIRTUALLY_FRAME" val="{&quot;height&quot;:366.94009675195633,&quot;left&quot;:288.3237007874015,&quot;top&quot;:2.1225984251968386,&quot;width&quot;:428.224251968504}"/>
</p:tagLst>
</file>

<file path=ppt/tags/tag16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0941_5*m_h_f*1_1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6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230941_5*m_h_i*1_1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0941_5*m_h_a*1_1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6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0941_5*m_h_i*1_2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6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0941_5*m_h_i*1_2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5,6,5,6,5,6]}"/>
</p:tagLst>
</file>

<file path=ppt/tags/tag16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0941_5*m_h_f*1_2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6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20230941_5*m_h_i*1_2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0941_5*m_h_a*1_2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6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30941_5*m_h_i*1_3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6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UNIT_ID" val="diagram20230941_5*m_h_i*1_3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7.xml><?xml version="1.0" encoding="utf-8"?>
<p:tagLst xmlns:p="http://schemas.openxmlformats.org/presentationml/2006/main">
  <p:tag name="KSO_WM_DIAGRAM_VIRTUALLY_FRAME" val="{&quot;height&quot;:366.94009675195633,&quot;left&quot;:288.3237007874015,&quot;top&quot;:2.1225984251968386,&quot;width&quot;:428.224251968504}"/>
</p:tagLst>
</file>

<file path=ppt/tags/tag17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0941_5*m_h_f*1_3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0941_5*m_h_a*1_3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30941_5*m_h_i*1_3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5,6,5,6,5,6]}"/>
</p:tagLst>
</file>

<file path=ppt/tags/tag17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3"/>
  <p:tag name="KSO_WM_UNIT_ID" val="diagram20230941_5*m_h_i*1_6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7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230941_5*m_h_i*1_6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5,6,5,6,5,6]}"/>
</p:tagLst>
</file>

<file path=ppt/tags/tag17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6_1"/>
  <p:tag name="KSO_WM_UNIT_ID" val="diagram20230941_5*m_h_f*1_6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6_1"/>
  <p:tag name="KSO_WM_UNIT_ID" val="diagram20230941_5*m_h_i*1_6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6_1"/>
  <p:tag name="KSO_WM_UNIT_ID" val="diagram20230941_5*m_h_a*1_6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3"/>
  <p:tag name="KSO_WM_UNIT_ID" val="diagram20230941_5*m_h_i*1_5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7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5_1"/>
  <p:tag name="KSO_WM_UNIT_ID" val="diagram20230941_5*m_h_f*1_5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8.xml><?xml version="1.0" encoding="utf-8"?>
<p:tagLst xmlns:p="http://schemas.openxmlformats.org/presentationml/2006/main">
  <p:tag name="KSO_WM_DIAGRAM_VIRTUALLY_FRAME" val="{&quot;height&quot;:366.94009675195633,&quot;left&quot;:288.3237007874015,&quot;top&quot;:2.1225984251968386,&quot;width&quot;:428.224251968504}"/>
</p:tagLst>
</file>

<file path=ppt/tags/tag1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5_1"/>
  <p:tag name="KSO_WM_UNIT_ID" val="diagram20230941_5*m_h_i*1_5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5_1"/>
  <p:tag name="KSO_WM_UNIT_ID" val="diagram20230941_5*m_h_a*1_5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230941_5*m_h_i*1_5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5,6,5,6,5,6]}"/>
</p:tagLst>
</file>

<file path=ppt/tags/tag1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20230941_5*m_h_i*1_4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30941_5*m_h_i*1_4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5,6,5,6,5,6]}"/>
</p:tagLst>
</file>

<file path=ppt/tags/tag18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30941_5*m_h_f*1_4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1"/>
  <p:tag name="KSO_WM_UNIT_ID" val="diagram20230941_5*m_h_i*1_4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4_1"/>
  <p:tag name="KSO_WM_UNIT_ID" val="diagram20230941_5*m_h_a*1_4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-70.68319507989358,&quot;top&quot;:30.568025623231414,&quot;width&quot;:861.4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189.xml><?xml version="1.0" encoding="utf-8"?>
<p:tagLst xmlns:p="http://schemas.openxmlformats.org/presentationml/2006/main">
  <p:tag name="RESOURCE_RECORD_KEY" val="{&quot;70&quot;:[3312383]}"/>
</p:tagLst>
</file>

<file path=ppt/tags/tag19.xml><?xml version="1.0" encoding="utf-8"?>
<p:tagLst xmlns:p="http://schemas.openxmlformats.org/presentationml/2006/main">
  <p:tag name="KSO_WM_DIAGRAM_VIRTUALLY_FRAME" val="{&quot;height&quot;:366.94009675195633,&quot;left&quot;:288.3237007874015,&quot;top&quot;:2.1225984251968386,&quot;width&quot;:428.224251968504}"/>
</p:tagLst>
</file>

<file path=ppt/tags/tag1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9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3*l_h_i*1_1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-65.13746810792941,&quot;top&quot;:58.106305316114046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1"/>
</p:tagLst>
</file>

<file path=ppt/tags/tag1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3*l_h_f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-65.13746810792941,&quot;top&quot;:58.106305316114046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5"/>
  <p:tag name="KSO_WM_UNIT_TEXT_TYPE" val="1"/>
  <p:tag name="KSO_WM_UNIT_TEXT_LAYER_COUNT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UNIT_USESOURCEFORMAT_APPLY" val="1"/>
</p:tagLst>
</file>

<file path=ppt/tags/tag19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3*l_h_i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-65.13746810792941,&quot;top&quot;:58.106305316114046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1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1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973_3*l_h_i*1_2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-65.13746810792941,&quot;top&quot;:58.106305316114046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1"/>
</p:tagLst>
</file>

<file path=ppt/tags/tag1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73_3*l_h_f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-65.13746810792941,&quot;top&quot;:58.106305316114046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5"/>
  <p:tag name="KSO_WM_UNIT_TEXT_TYPE" val="1"/>
  <p:tag name="KSO_WM_UNIT_TEXT_LAYER_COUNT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UNIT_USESOURCEFORMAT_APPLY" val="1"/>
</p:tagLst>
</file>

<file path=ppt/tags/tag1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3*l_h_i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-65.13746810792941,&quot;top&quot;:58.106305316114046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2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1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973_3*l_h_i*1_3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-65.13746810792941,&quot;top&quot;:58.106305316114046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1"/>
</p:tagLst>
</file>

<file path=ppt/tags/tag1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73_3*l_h_f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-65.13746810792941,&quot;top&quot;:58.106305316114046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5"/>
  <p:tag name="KSO_WM_UNIT_TEXT_TYPE" val="1"/>
  <p:tag name="KSO_WM_UNIT_TEXT_LAYER_COUNT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UNIT_USESOURCEFORMAT_APPLY" val="1"/>
</p:tagLst>
</file>

<file path=ppt/tags/tag19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73_3*l_h_i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-65.13746810792941,&quot;top&quot;:58.106305316114046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3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366.94009675195633,&quot;left&quot;:288.3237007874015,&quot;top&quot;:2.1225984251968386,&quot;width&quot;:428.224251968504}"/>
</p:tagLst>
</file>

<file path=ppt/tags/tag20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31973_3*l_h_i*1_4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-65.13746810792941,&quot;top&quot;:58.106305316114046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1"/>
</p:tagLst>
</file>

<file path=ppt/tags/tag20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973_3*l_h_f*1_4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-65.13746810792941,&quot;top&quot;:58.106305316114046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5"/>
  <p:tag name="KSO_WM_UNIT_TEXT_TYPE" val="1"/>
  <p:tag name="KSO_WM_UNIT_TEXT_LAYER_COUNT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UNIT_USESOURCEFORMAT_APPLY" val="1"/>
</p:tagLst>
</file>

<file path=ppt/tags/tag20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973_3*l_h_i*1_4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-65.13746810792941,&quot;top&quot;:58.106305316114046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4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0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3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-65.13746810792941,&quot;top&quot;:58.106305316114046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20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73_3*l_h_i*1_2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-65.13746810792941,&quot;top&quot;:58.106305316114046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20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73_3*l_h_i*1_3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-65.13746810792941,&quot;top&quot;:58.106305316114046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20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973_3*l_h_i*1_4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-65.13746810792941,&quot;top&quot;:58.106305316114046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2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3*l_h_a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-65.13746810792941,&quot;top&quot;:58.106305316114046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20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3*l_h_a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-65.13746810792941,&quot;top&quot;:58.106305316114046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20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73_3*l_h_a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-65.13746810792941,&quot;top&quot;:58.106305316114046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DIAGRAM_VIRTUALLY_FRAME" val="{&quot;height&quot;:366.94009675195633,&quot;left&quot;:288.3237007874015,&quot;top&quot;:2.1225984251968386,&quot;width&quot;:428.224251968504}"/>
</p:tagLst>
</file>

<file path=ppt/tags/tag2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1973_3*l_h_a*1_4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-65.13746810792941,&quot;top&quot;:58.106305316114046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2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12.xml><?xml version="1.0" encoding="utf-8"?>
<p:tagLst xmlns:p="http://schemas.openxmlformats.org/presentationml/2006/main">
  <p:tag name="commondata" val="eyJoZGlkIjoiNmE4YWE2NWM2NjkyMzUxOGRkNDNkNjJlMmYxYjJlZDkifQ=="/>
  <p:tag name="resource_record_key" val="{&quot;29&quot;:[20426279,20426248],&quot;70&quot;:[3312383,3322087]}"/>
</p:tagLst>
</file>

<file path=ppt/tags/tag22.xml><?xml version="1.0" encoding="utf-8"?>
<p:tagLst xmlns:p="http://schemas.openxmlformats.org/presentationml/2006/main">
  <p:tag name="KSO_WM_DIAGRAM_VIRTUALLY_FRAME" val="{&quot;height&quot;:366.94009675195633,&quot;left&quot;:288.3237007874015,&quot;top&quot;:2.1225984251968386,&quot;width&quot;:428.224251968504}"/>
</p:tagLst>
</file>

<file path=ppt/tags/tag23.xml><?xml version="1.0" encoding="utf-8"?>
<p:tagLst xmlns:p="http://schemas.openxmlformats.org/presentationml/2006/main">
  <p:tag name="KSO_WM_DIAGRAM_VIRTUALLY_FRAME" val="{&quot;height&quot;:366.94009675195633,&quot;left&quot;:288.3237007874015,&quot;top&quot;:2.1225984251968386,&quot;width&quot;:428.224251968504}"/>
</p:tagLst>
</file>

<file path=ppt/tags/tag24.xml><?xml version="1.0" encoding="utf-8"?>
<p:tagLst xmlns:p="http://schemas.openxmlformats.org/presentationml/2006/main">
  <p:tag name="KSO_WM_DIAGRAM_VIRTUALLY_FRAME" val="{&quot;height&quot;:366.94009675195633,&quot;left&quot;:288.3237007874015,&quot;top&quot;:2.1225984251968386,&quot;width&quot;:428.224251968504}"/>
</p:tagLst>
</file>

<file path=ppt/tags/tag25.xml><?xml version="1.0" encoding="utf-8"?>
<p:tagLst xmlns:p="http://schemas.openxmlformats.org/presentationml/2006/main">
  <p:tag name="KSO_WM_DIAGRAM_VIRTUALLY_FRAME" val="{&quot;height&quot;:366.94009675195633,&quot;left&quot;:288.3237007874015,&quot;top&quot;:2.1225984251968386,&quot;width&quot;:428.224251968504}"/>
</p:tagLst>
</file>

<file path=ppt/tags/tag26.xml><?xml version="1.0" encoding="utf-8"?>
<p:tagLst xmlns:p="http://schemas.openxmlformats.org/presentationml/2006/main">
  <p:tag name="KSO_WM_DIAGRAM_VIRTUALLY_FRAME" val="{&quot;height&quot;:366.94009675195633,&quot;left&quot;:288.3237007874015,&quot;top&quot;:2.1225984251968386,&quot;width&quot;:428.224251968504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3*a*1"/>
  <p:tag name="KSO_WM_TEMPLATE_CATEGORY" val="diagram"/>
  <p:tag name="KSO_WM_TEMPLATE_INDEX" val="20233143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4*l_h_i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2_1"/>
  <p:tag name="KSO_WM_DIAGRAM_MAX_ITEMCNT" val="5"/>
  <p:tag name="KSO_WM_DIAGRAM_MIN_ITEMCNT" val="2"/>
  <p:tag name="KSO_WM_DIAGRAM_VIRTUALLY_FRAME" val="{&quot;height&quot;:391.5088195800781,&quot;left&quot;:-39.52134621447467,&quot;top&quot;:37.98826737531526,&quot;width&quot;:799.8099365234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4*l_h_i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4_1"/>
  <p:tag name="KSO_WM_DIAGRAM_MAX_ITEMCNT" val="5"/>
  <p:tag name="KSO_WM_DIAGRAM_MIN_ITEMCNT" val="2"/>
  <p:tag name="KSO_WM_DIAGRAM_VIRTUALLY_FRAME" val="{&quot;height&quot;:391.5088195800781,&quot;left&quot;:-39.52134621447467,&quot;top&quot;:37.98826737531526,&quot;width&quot;:799.8099365234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4*l_h_i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1"/>
  <p:tag name="KSO_WM_DIAGRAM_MAX_ITEMCNT" val="5"/>
  <p:tag name="KSO_WM_DIAGRAM_MIN_ITEMCNT" val="2"/>
  <p:tag name="KSO_WM_DIAGRAM_VIRTUALLY_FRAME" val="{&quot;height&quot;:391.5088195800781,&quot;left&quot;:-39.52134621447467,&quot;top&quot;:37.98826737531526,&quot;width&quot;:799.8099365234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4*l_h_i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3_1"/>
  <p:tag name="KSO_WM_DIAGRAM_MAX_ITEMCNT" val="5"/>
  <p:tag name="KSO_WM_DIAGRAM_MIN_ITEMCNT" val="2"/>
  <p:tag name="KSO_WM_DIAGRAM_VIRTUALLY_FRAME" val="{&quot;height&quot;:391.5088195800781,&quot;left&quot;:-39.52134621447467,&quot;top&quot;:37.98826737531526,&quot;width&quot;:799.8099365234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4*l_h_i*1_5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5_1"/>
  <p:tag name="KSO_WM_DIAGRAM_MAX_ITEMCNT" val="5"/>
  <p:tag name="KSO_WM_DIAGRAM_MIN_ITEMCNT" val="2"/>
  <p:tag name="KSO_WM_DIAGRAM_VIRTUALLY_FRAME" val="{&quot;height&quot;:391.5088195800781,&quot;left&quot;:-39.52134621447467,&quot;top&quot;:37.98826737531526,&quot;width&quot;:799.80993652343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1"/>
</p:tagLst>
</file>

<file path=ppt/tags/tag33.xml><?xml version="1.0" encoding="utf-8"?>
<p:tagLst xmlns:p="http://schemas.openxmlformats.org/presentationml/2006/main">
  <p:tag name="KSO_WM_UNIT_VALUE" val="358*3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43_4*l_h_d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left&quot;:-39.52134621447467,&quot;top&quot;:37.98826737531526,&quot;width&quot;:799.8099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211286586916*gallery_gallery_ai_v2.0.6_ONLINE*2bcaac099fd96cc6259948ed44062cb7-slide-0"/>
  <p:tag name="KSO_WM_UNIT_LINE_FILL_TYPE" val="2"/>
  <p:tag name="KSO_WM_UNIT_USESOURCEFORMAT_APPLY" val="1"/>
</p:tagLst>
</file>

<file path=ppt/tags/tag34.xml><?xml version="1.0" encoding="utf-8"?>
<p:tagLst xmlns:p="http://schemas.openxmlformats.org/presentationml/2006/main">
  <p:tag name="KSO_WM_UNIT_VALUE" val="358*3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143_4*l_h_d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left&quot;:-39.52134621447467,&quot;top&quot;:37.98826737531526,&quot;width&quot;:799.8099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1313791899*gallery_gallery_ai_v2.0.6_ONLINE*2bcaac099fd96cc6259948ed44062cb7-slide-0"/>
  <p:tag name="KSO_WM_UNIT_LINE_FILL_TYPE" val="2"/>
  <p:tag name="KSO_WM_UNIT_USESOURCEFORMAT_APPLY" val="1"/>
</p:tagLst>
</file>

<file path=ppt/tags/tag35.xml><?xml version="1.0" encoding="utf-8"?>
<p:tagLst xmlns:p="http://schemas.openxmlformats.org/presentationml/2006/main">
  <p:tag name="KSO_WM_UNIT_VALUE" val="358*3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143_4*l_h_d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left&quot;:-39.52134621447467,&quot;top&quot;:37.98826737531526,&quot;width&quot;:799.8099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1166169954*gallery_gallery_ai_v2.0.6_ONLINE*2bcaac099fd96cc6259948ed44062cb7-slide-0"/>
  <p:tag name="KSO_WM_UNIT_LINE_FILL_TYPE" val="2"/>
  <p:tag name="KSO_WM_UNIT_USESOURCEFORMAT_APPLY" val="1"/>
</p:tagLst>
</file>

<file path=ppt/tags/tag36.xml><?xml version="1.0" encoding="utf-8"?>
<p:tagLst xmlns:p="http://schemas.openxmlformats.org/presentationml/2006/main">
  <p:tag name="KSO_WM_UNIT_VALUE" val="358*3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4_1"/>
  <p:tag name="KSO_WM_UNIT_ID" val="diagram20233143_4*l_h_d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left&quot;:-39.52134621447467,&quot;top&quot;:37.98826737531526,&quot;width&quot;:799.8099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695608462*gallery_gallery_ai_v2.0.6_ONLINE*2bcaac099fd96cc6259948ed44062cb7-slide-0"/>
  <p:tag name="KSO_WM_UNIT_LINE_FILL_TYPE" val="2"/>
  <p:tag name="KSO_WM_UNIT_USESOURCEFORMAT_APPLY" val="1"/>
</p:tagLst>
</file>

<file path=ppt/tags/tag37.xml><?xml version="1.0" encoding="utf-8"?>
<p:tagLst xmlns:p="http://schemas.openxmlformats.org/presentationml/2006/main">
  <p:tag name="KSO_WM_UNIT_VALUE" val="358*396"/>
  <p:tag name="KSO_WM_UNIT_HIGHLIGHT" val="0"/>
  <p:tag name="KSO_WM_UNIT_COMPATIBLE" val="0"/>
  <p:tag name="KSO_WM_UNIT_DIAGRAM_ISNUMVISUAL" val="0"/>
  <p:tag name="KSO_WM_UNIT_DIAGRAM_ISREFERUNIT" val="0"/>
  <p:tag name="KSO_WM_UNIT_TYPE" val="l_h_d"/>
  <p:tag name="KSO_WM_UNIT_INDEX" val="1_5_1"/>
  <p:tag name="KSO_WM_UNIT_ID" val="diagram20233143_4*l_h_d*1_5_1"/>
  <p:tag name="KSO_WM_TEMPLATE_CATEGORY" val="diagram"/>
  <p:tag name="KSO_WM_TEMPLATE_INDEX" val="20233143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left&quot;:-39.52134621447467,&quot;top&quot;:37.98826737531526,&quot;width&quot;:799.8099365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1494890945*gallery_gallery_ai_v2.0.6_ONLINE*2bcaac099fd96cc6259948ed44062cb7-slide-0"/>
  <p:tag name="KSO_WM_UNIT_LINE_FILL_TYPE" val="2"/>
  <p:tag name="KSO_WM_UNIT_USESOURCEFORMAT_APPLY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43_4*l_h_a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1,&quot;left&quot;:-39.52134621447467,&quot;top&quot;:37.98826737531526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43_4*l_h_f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left&quot;:-39.52134621447467,&quot;top&quot;:37.98826737531526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68"/>
  <p:tag name="KSO_WM_UNIT_TEXT_TYPE" val="1"/>
  <p:tag name="KSO_WM_UNIT_TEXT_LAYER_COUNT" val="1"/>
  <p:tag name="KSO_WM_BEAUTIFY_FLAG" val="#wm#"/>
  <p:tag name="KSO_WM_UNIT_PRESET_TEXT" val="单击此处添加文本具体内容，简明扼要地阐述观点。根据需要可酌情增减文字"/>
  <p:tag name="KSO_WM_UNIT_TEXT_FILL_FORE_SCHEMECOLOR_INDEX" val="1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143_4*l_h_a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1,&quot;left&quot;:-39.52134621447467,&quot;top&quot;:37.98826737531526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143_4*l_h_f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left&quot;:-39.52134621447467,&quot;top&quot;:37.98826737531526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68"/>
  <p:tag name="KSO_WM_UNIT_TEXT_TYPE" val="1"/>
  <p:tag name="KSO_WM_UNIT_TEXT_LAYER_COUNT" val="1"/>
  <p:tag name="KSO_WM_BEAUTIFY_FLAG" val="#wm#"/>
  <p:tag name="KSO_WM_UNIT_PRESET_TEXT" val="单击此处添加文本，简明扼要地阐述观点。根据需要可酌情增减文字"/>
  <p:tag name="KSO_WM_UNIT_TEXT_FILL_FORE_SCHEMECOLOR_INDEX" val="1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43_4*l_h_a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1,&quot;left&quot;:-39.52134621447467,&quot;top&quot;:37.98826737531526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43_4*l_h_f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left&quot;:-39.52134621447467,&quot;top&quot;:37.98826737531526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UNIT_TEXT_LAYER_COUNT" val="1"/>
  <p:tag name="KSO_WM_BEAUTIFY_FLAG" val="#wm#"/>
  <p:tag name="KSO_WM_UNIT_PRESET_TEXT" val="单击此处添加文本，简明扼要地阐述观点。根据需要可酌情增减文字"/>
  <p:tag name="KSO_WM_UNIT_TEXT_FILL_FORE_SCHEMECOLOR_INDEX" val="1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43_4*l_h_a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1,&quot;left&quot;:-39.52134621447467,&quot;top&quot;:37.98826737531526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4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43_4*l_h_f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left&quot;:-39.52134621447467,&quot;top&quot;:37.98826737531526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68"/>
  <p:tag name="KSO_WM_UNIT_TEXT_TYPE" val="1"/>
  <p:tag name="KSO_WM_UNIT_TEXT_LAYER_COUNT" val="1"/>
  <p:tag name="KSO_WM_BEAUTIFY_FLAG" val="#wm#"/>
  <p:tag name="KSO_WM_UNIT_PRESET_TEXT" val="单击此处添加文本具体内容，简明扼要地阐述观点。根据需要可酌情增减文字"/>
  <p:tag name="KSO_WM_UNIT_TEXT_FILL_FORE_SCHEMECOLOR_INDEX" val="1"/>
  <p:tag name="KSO_WM_UNIT_TEXT_FILL_TYPE" val="1"/>
  <p:tag name="KSO_WM_UNIT_USESOURCEFORMAT_APPLY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3143_4*l_h_a*1_5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1,&quot;left&quot;:-39.52134621447467,&quot;top&quot;:37.98826737531526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3143_4*l_h_f*1_5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1,&quot;left&quot;:-39.52134621447467,&quot;top&quot;:37.98826737531526,&quot;width&quot;:799.8099365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68"/>
  <p:tag name="KSO_WM_UNIT_TEXT_TYPE" val="1"/>
  <p:tag name="KSO_WM_UNIT_TEXT_LAYER_COUNT" val="1"/>
  <p:tag name="KSO_WM_BEAUTIFY_FLAG" val="#wm#"/>
  <p:tag name="KSO_WM_UNIT_PRESET_TEXT" val="单击此处添加文本，简明扼要地阐述观点。根据需要可酌情增减文字"/>
  <p:tag name="KSO_WM_UNIT_TEXT_FILL_FORE_SCHEMECOLOR_INDEX" val="1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3*a*1"/>
  <p:tag name="KSO_WM_TEMPLATE_CATEGORY" val="diagram"/>
  <p:tag name="KSO_WM_TEMPLATE_INDEX" val="20233143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844_2*m_h_i*1_1_1"/>
  <p:tag name="KSO_WM_TEMPLATE_CATEGORY" val="diagram"/>
  <p:tag name="KSO_WM_TEMPLATE_INDEX" val="20216844"/>
  <p:tag name="KSO_WM_UNIT_LAYERLEVEL" val="1_1_1"/>
  <p:tag name="KSO_WM_TAG_VERSION" val="1.0"/>
  <p:tag name="KSO_WM_BEAUTIFY_FLAG" val="#wm#"/>
  <p:tag name="KSO_WM_UNIT_TYPE" val="m_h_i"/>
  <p:tag name="KSO_WM_UNIT_INDEX" val="1_1_1"/>
  <p:tag name="KSO_WM_DIAGRAM_GROUP_CODE" val="m1-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47.0967716535435,&quot;left&quot;:-33.45,&quot;top&quot;:1.4266141732283244,&quot;width&quot;:735.4500000000004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844_2*m_h_i*1_2_2"/>
  <p:tag name="KSO_WM_TEMPLATE_CATEGORY" val="diagram"/>
  <p:tag name="KSO_WM_TEMPLATE_INDEX" val="20216844"/>
  <p:tag name="KSO_WM_UNIT_LAYERLEVEL" val="1_1_1"/>
  <p:tag name="KSO_WM_TAG_VERSION" val="1.0"/>
  <p:tag name="KSO_WM_BEAUTIFY_FLAG" val="#wm#"/>
  <p:tag name="KSO_WM_UNIT_TYPE" val="m_h_i"/>
  <p:tag name="KSO_WM_UNIT_INDEX" val="1_2_2"/>
  <p:tag name="KSO_WM_DIAGRAM_GROUP_CODE" val="m1-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47.0967716535435,&quot;left&quot;:-33.45,&quot;top&quot;:1.4266141732283244,&quot;width&quot;:735.4500000000004}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844_2*m_h_i*1_1_2"/>
  <p:tag name="KSO_WM_TEMPLATE_CATEGORY" val="diagram"/>
  <p:tag name="KSO_WM_TEMPLATE_INDEX" val="20216844"/>
  <p:tag name="KSO_WM_UNIT_LAYERLEVEL" val="1_1_1"/>
  <p:tag name="KSO_WM_TAG_VERSION" val="1.0"/>
  <p:tag name="KSO_WM_BEAUTIFY_FLAG" val="#wm#"/>
  <p:tag name="KSO_WM_UNIT_TYPE" val="m_h_i"/>
  <p:tag name="KSO_WM_UNIT_INDEX" val="1_1_2"/>
  <p:tag name="KSO_WM_DIAGRAM_GROUP_CODE" val="m1-1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347.0967716535435,&quot;left&quot;:-33.45,&quot;top&quot;:1.4266141732283244,&quot;width&quot;:735.4500000000004}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844_2*m_h_f*1_1_1"/>
  <p:tag name="KSO_WM_TEMPLATE_CATEGORY" val="diagram"/>
  <p:tag name="KSO_WM_TEMPLATE_INDEX" val="20216844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,请尽量言简意赅的阐述观点，根据需要可酌情增减文字。"/>
  <p:tag name="KSO_WM_UNIT_NOCLEAR" val="0"/>
  <p:tag name="KSO_WM_UNIT_TYPE" val="m_h_f"/>
  <p:tag name="KSO_WM_UNIT_INDEX" val="1_1_1"/>
  <p:tag name="KSO_WM_DIAGRAM_GROUP_CODE" val="m1-1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347.0967716535435,&quot;left&quot;:-33.45,&quot;top&quot;:1.4266141732283244,&quot;width&quot;:735.4500000000004}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844_2*m_h_a*1_1_1"/>
  <p:tag name="KSO_WM_TEMPLATE_CATEGORY" val="diagram"/>
  <p:tag name="KSO_WM_TEMPLATE_INDEX" val="20216844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TYPE" val="m_h_a"/>
  <p:tag name="KSO_WM_UNIT_INDEX" val="1_1_1"/>
  <p:tag name="KSO_WM_DIAGRAM_GROUP_CODE" val="m1-1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47.0967716535435,&quot;left&quot;:-33.45,&quot;top&quot;:1.4266141732283244,&quot;width&quot;:735.4500000000004}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844_2*m_h_i*1_2_3"/>
  <p:tag name="KSO_WM_TEMPLATE_CATEGORY" val="diagram"/>
  <p:tag name="KSO_WM_TEMPLATE_INDEX" val="20216844"/>
  <p:tag name="KSO_WM_UNIT_LAYERLEVEL" val="1_1_1"/>
  <p:tag name="KSO_WM_TAG_VERSION" val="1.0"/>
  <p:tag name="KSO_WM_BEAUTIFY_FLAG" val="#wm#"/>
  <p:tag name="KSO_WM_UNIT_TYPE" val="m_h_i"/>
  <p:tag name="KSO_WM_UNIT_INDEX" val="1_2_3"/>
  <p:tag name="KSO_WM_DIAGRAM_GROUP_CODE" val="m1-1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47.0967716535435,&quot;left&quot;:-33.45,&quot;top&quot;:1.4266141732283244,&quot;width&quot;:735.4500000000004}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844_2*m_h_i*1_3_2"/>
  <p:tag name="KSO_WM_TEMPLATE_CATEGORY" val="diagram"/>
  <p:tag name="KSO_WM_TEMPLATE_INDEX" val="20216844"/>
  <p:tag name="KSO_WM_UNIT_LAYERLEVEL" val="1_1_1"/>
  <p:tag name="KSO_WM_TAG_VERSION" val="1.0"/>
  <p:tag name="KSO_WM_BEAUTIFY_FLAG" val="#wm#"/>
  <p:tag name="KSO_WM_UNIT_TYPE" val="m_h_i"/>
  <p:tag name="KSO_WM_UNIT_INDEX" val="1_3_2"/>
  <p:tag name="KSO_WM_DIAGRAM_GROUP_CODE" val="m1-1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47.0967716535435,&quot;left&quot;:-33.45,&quot;top&quot;:1.4266141732283244,&quot;width&quot;:735.4500000000004}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844_2*m_h_i*1_2_4"/>
  <p:tag name="KSO_WM_TEMPLATE_CATEGORY" val="diagram"/>
  <p:tag name="KSO_WM_TEMPLATE_INDEX" val="20216844"/>
  <p:tag name="KSO_WM_UNIT_LAYERLEVEL" val="1_1_1"/>
  <p:tag name="KSO_WM_TAG_VERSION" val="1.0"/>
  <p:tag name="KSO_WM_BEAUTIFY_FLAG" val="#wm#"/>
  <p:tag name="KSO_WM_UNIT_TYPE" val="m_h_i"/>
  <p:tag name="KSO_WM_UNIT_INDEX" val="1_2_4"/>
  <p:tag name="KSO_WM_DIAGRAM_GROUP_CODE" val="m1-1"/>
  <p:tag name="KSO_WM_UNIT_LINE_FORE_SCHEMECOLOR_INDEX_BRIGHTNESS" val="0"/>
  <p:tag name="KSO_WM_UNIT_LINE_FORE_SCHEMECOLOR_INDEX" val="7"/>
  <p:tag name="KSO_WM_UNIT_LINE_FILL_TYPE" val="2"/>
  <p:tag name="KSO_WM_UNIT_USESOURCEFORMAT_APPLY" val="1"/>
  <p:tag name="KSO_WM_DIAGRAM_VIRTUALLY_FRAME" val="{&quot;height&quot;:347.0967716535435,&quot;left&quot;:-33.45,&quot;top&quot;:1.4266141732283244,&quot;width&quot;:735.4500000000004}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844_2*m_h_f*1_2_1"/>
  <p:tag name="KSO_WM_TEMPLATE_CATEGORY" val="diagram"/>
  <p:tag name="KSO_WM_TEMPLATE_INDEX" val="20216844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,请尽量言简意赅的阐述观点，根据需要可酌情增减文字。"/>
  <p:tag name="KSO_WM_UNIT_NOCLEAR" val="0"/>
  <p:tag name="KSO_WM_UNIT_TYPE" val="m_h_f"/>
  <p:tag name="KSO_WM_UNIT_INDEX" val="1_2_1"/>
  <p:tag name="KSO_WM_DIAGRAM_GROUP_CODE" val="m1-1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347.0967716535435,&quot;left&quot;:-33.45,&quot;top&quot;:1.4266141732283244,&quot;width&quot;:735.4500000000004}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844_2*m_h_a*1_2_1"/>
  <p:tag name="KSO_WM_TEMPLATE_CATEGORY" val="diagram"/>
  <p:tag name="KSO_WM_TEMPLATE_INDEX" val="20216844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TYPE" val="m_h_a"/>
  <p:tag name="KSO_WM_UNIT_INDEX" val="1_2_1"/>
  <p:tag name="KSO_WM_DIAGRAM_GROUP_CODE" val="m1-1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47.0967716535435,&quot;left&quot;:-33.45,&quot;top&quot;:1.4266141732283244,&quot;width&quot;:735.4500000000004}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844_2*m_h_i*1_3_3"/>
  <p:tag name="KSO_WM_TEMPLATE_CATEGORY" val="diagram"/>
  <p:tag name="KSO_WM_TEMPLATE_INDEX" val="20216844"/>
  <p:tag name="KSO_WM_UNIT_LAYERLEVEL" val="1_1_1"/>
  <p:tag name="KSO_WM_TAG_VERSION" val="1.0"/>
  <p:tag name="KSO_WM_BEAUTIFY_FLAG" val="#wm#"/>
  <p:tag name="KSO_WM_UNIT_TYPE" val="m_h_i"/>
  <p:tag name="KSO_WM_UNIT_INDEX" val="1_3_3"/>
  <p:tag name="KSO_WM_DIAGRAM_GROUP_CODE" val="m1-1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47.0967716535435,&quot;left&quot;:-33.45,&quot;top&quot;:1.4266141732283244,&quot;width&quot;:735.4500000000004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844_2*m_h_i*1_3_4"/>
  <p:tag name="KSO_WM_TEMPLATE_CATEGORY" val="diagram"/>
  <p:tag name="KSO_WM_TEMPLATE_INDEX" val="20216844"/>
  <p:tag name="KSO_WM_UNIT_LAYERLEVEL" val="1_1_1"/>
  <p:tag name="KSO_WM_TAG_VERSION" val="1.0"/>
  <p:tag name="KSO_WM_BEAUTIFY_FLAG" val="#wm#"/>
  <p:tag name="KSO_WM_UNIT_TYPE" val="m_h_i"/>
  <p:tag name="KSO_WM_UNIT_INDEX" val="1_3_4"/>
  <p:tag name="KSO_WM_DIAGRAM_GROUP_CODE" val="m1-1"/>
  <p:tag name="KSO_WM_UNIT_LINE_FORE_SCHEMECOLOR_INDEX_BRIGHTNESS" val="0"/>
  <p:tag name="KSO_WM_UNIT_LINE_FORE_SCHEMECOLOR_INDEX" val="9"/>
  <p:tag name="KSO_WM_UNIT_LINE_FILL_TYPE" val="2"/>
  <p:tag name="KSO_WM_UNIT_USESOURCEFORMAT_APPLY" val="1"/>
  <p:tag name="KSO_WM_DIAGRAM_VIRTUALLY_FRAME" val="{&quot;height&quot;:347.0967716535435,&quot;left&quot;:-33.45,&quot;top&quot;:1.4266141732283244,&quot;width&quot;:735.4500000000004}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844_2*m_h_f*1_3_1"/>
  <p:tag name="KSO_WM_TEMPLATE_CATEGORY" val="diagram"/>
  <p:tag name="KSO_WM_TEMPLATE_INDEX" val="20216844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,请尽量言简意赅的阐述观点，根据需要可酌情增减文字。"/>
  <p:tag name="KSO_WM_UNIT_NOCLEAR" val="0"/>
  <p:tag name="KSO_WM_UNIT_TYPE" val="m_h_f"/>
  <p:tag name="KSO_WM_UNIT_INDEX" val="1_3_1"/>
  <p:tag name="KSO_WM_DIAGRAM_GROUP_CODE" val="m1-1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347.0967716535435,&quot;left&quot;:-33.45,&quot;top&quot;:1.4266141732283244,&quot;width&quot;:735.4500000000004}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844_2*m_h_a*1_3_1"/>
  <p:tag name="KSO_WM_TEMPLATE_CATEGORY" val="diagram"/>
  <p:tag name="KSO_WM_TEMPLATE_INDEX" val="20216844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TYPE" val="m_h_a"/>
  <p:tag name="KSO_WM_UNIT_INDEX" val="1_3_1"/>
  <p:tag name="KSO_WM_DIAGRAM_GROUP_CODE" val="m1-1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347.0967716535435,&quot;left&quot;:-33.45,&quot;top&quot;:1.4266141732283244,&quot;width&quot;:735.4500000000004}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844_2*m_h_i*1_2_1"/>
  <p:tag name="KSO_WM_TEMPLATE_CATEGORY" val="diagram"/>
  <p:tag name="KSO_WM_TEMPLATE_INDEX" val="20216844"/>
  <p:tag name="KSO_WM_UNIT_LAYERLEVEL" val="1_1_1"/>
  <p:tag name="KSO_WM_TAG_VERSION" val="1.0"/>
  <p:tag name="KSO_WM_BEAUTIFY_FLAG" val="#wm#"/>
  <p:tag name="KSO_WM_UNIT_TYPE" val="m_h_i"/>
  <p:tag name="KSO_WM_UNIT_INDEX" val="1_2_1"/>
  <p:tag name="KSO_WM_DIAGRAM_GROUP_CODE" val="m1-1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6"/>
  <p:tag name="KSO_WM_UNIT_LINE_FILL_TYPE" val="2"/>
  <p:tag name="KSO_WM_UNIT_USESOURCEFORMAT_APPLY" val="1"/>
  <p:tag name="KSO_WM_DIAGRAM_VIRTUALLY_FRAME" val="{&quot;height&quot;:347.0967716535435,&quot;left&quot;:-33.45,&quot;top&quot;:1.4266141732283244,&quot;width&quot;:735.4500000000004}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844_2*m_h_i*1_3_1"/>
  <p:tag name="KSO_WM_TEMPLATE_CATEGORY" val="diagram"/>
  <p:tag name="KSO_WM_TEMPLATE_INDEX" val="20216844"/>
  <p:tag name="KSO_WM_UNIT_LAYERLEVEL" val="1_1_1"/>
  <p:tag name="KSO_WM_TAG_VERSION" val="1.0"/>
  <p:tag name="KSO_WM_BEAUTIFY_FLAG" val="#wm#"/>
  <p:tag name="KSO_WM_UNIT_TYPE" val="m_h_i"/>
  <p:tag name="KSO_WM_UNIT_INDEX" val="1_3_1"/>
  <p:tag name="KSO_WM_DIAGRAM_GROUP_CODE" val="m1-1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6"/>
  <p:tag name="KSO_WM_UNIT_LINE_FILL_TYPE" val="2"/>
  <p:tag name="KSO_WM_UNIT_USESOURCEFORMAT_APPLY" val="1"/>
  <p:tag name="KSO_WM_DIAGRAM_VIRTUALLY_FRAME" val="{&quot;height&quot;:347.0967716535435,&quot;left&quot;:-33.45,&quot;top&quot;:1.4266141732283244,&quot;width&quot;:735.4500000000004}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3*a*1"/>
  <p:tag name="KSO_WM_TEMPLATE_CATEGORY" val="diagram"/>
  <p:tag name="KSO_WM_TEMPLATE_INDEX" val="20233143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DIAGRAM_VIRTUALLY_FRAME" val="{&quot;height&quot;:370.85,&quot;left&quot;:346.125,&quot;top&quot;:119.1,&quot;width&quot;:528.225}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2488_1*l_i*1_1"/>
  <p:tag name="KSO_WM_TEMPLATE_CATEGORY" val="diagram"/>
  <p:tag name="KSO_WM_TEMPLATE_INDEX" val="20232488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70.85,&quot;left&quot;:346.125,&quot;top&quot;:119.1,&quot;width&quot;:528.2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6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88_1*l_h_f*1_1_1"/>
  <p:tag name="KSO_WM_TEMPLATE_CATEGORY" val="diagram"/>
  <p:tag name="KSO_WM_TEMPLATE_INDEX" val="20232488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70.85,&quot;left&quot;:346.125,&quot;top&quot;:119.1,&quot;width&quot;:528.2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文字是您思想的提炼，请简明扼要地阐述您的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88_1*l_h_a*1_1_1"/>
  <p:tag name="KSO_WM_TEMPLATE_CATEGORY" val="diagram"/>
  <p:tag name="KSO_WM_TEMPLATE_INDEX" val="20232488"/>
  <p:tag name="KSO_WM_UNIT_LAYERLEVEL" val="1_1_1"/>
  <p:tag name="KSO_WM_TAG_VERSION" val="3.0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70.85,&quot;left&quot;:346.125,&quot;top&quot;:119.1,&quot;width&quot;:528.2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i"/>
  <p:tag name="KSO_WM_UNIT_INDEX" val="1"/>
  <p:tag name="KSO_WM_UNIT_ID" val="diagram20209186_1*i*1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dd6cd6af186d476c9916aca1cb6bc9cd"/>
  <p:tag name="KSO_WM_UNIT_DECORATE_INFO" val="{&quot;ReferentInfo&quot;:{&quot;Id&quot;:&quot;slide&quot;,&quot;X&quot;:{&quot;Pos&quot;:0},&quot;Y&quot;:{&quot;Pos&quot;:1}},&quot;DecorateInfoX&quot;:{&quot;Pos&quot;:0,&quot;IsAbs&quot;:false},&quot;DecorateInfoY&quot;:{&quot;Pos&quot;:1,&quot;IsAbs&quot;:false},&quot;DecorateInfoW&quot;:{&quot;IsAbs&quot;:false},&quot;DecorateInfoH&quot;:{&quot;IsAbs&quot;:false},&quot;whChangeMode&quot;:1}"/>
  <p:tag name="KSO_WM_CHIP_GROUPID" val="5f0d54168050c250ba656b67"/>
  <p:tag name="KSO_WM_CHIP_XID" val="5f0d54168050c250ba656b68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795"/>
  <p:tag name="KSO_WM_TEMPLATE_ASSEMBLE_XID" val="60656e8b4054ed1e2fb7fb32"/>
  <p:tag name="KSO_WM_TEMPLATE_ASSEMBLE_GROUPID" val="60656e8b4054ed1e2fb7fb32"/>
</p:tagLst>
</file>

<file path=ppt/tags/tag7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88_1*l_h_f*1_2_1"/>
  <p:tag name="KSO_WM_TEMPLATE_CATEGORY" val="diagram"/>
  <p:tag name="KSO_WM_TEMPLATE_INDEX" val="20232488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70.85,&quot;left&quot;:346.125,&quot;top&quot;:119.1,&quot;width&quot;:528.2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文字是您思想的提炼，请简明扼要地阐述您的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88_1*l_h_a*1_2_1"/>
  <p:tag name="KSO_WM_TEMPLATE_CATEGORY" val="diagram"/>
  <p:tag name="KSO_WM_TEMPLATE_INDEX" val="20232488"/>
  <p:tag name="KSO_WM_UNIT_LAYERLEVEL" val="1_1_1"/>
  <p:tag name="KSO_WM_TAG_VERSION" val="3.0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70.85,&quot;left&quot;:346.125,&quot;top&quot;:119.1,&quot;width&quot;:528.2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TYPE" val="1"/>
  <p:tag name="KSO_WM_UNIT_USESOURCEFORMAT_APPLY" val="1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2488_1*l_h_a*1_3_1"/>
  <p:tag name="KSO_WM_TEMPLATE_CATEGORY" val="diagram"/>
  <p:tag name="KSO_WM_TEMPLATE_INDEX" val="20232488"/>
  <p:tag name="KSO_WM_UNIT_LAYERLEVEL" val="1_1_1"/>
  <p:tag name="KSO_WM_TAG_VERSION" val="3.0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70.85,&quot;left&quot;:346.125,&quot;top&quot;:119.1,&quot;width&quot;:528.2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TYPE" val="1"/>
  <p:tag name="KSO_WM_UNIT_USESOURCEFORMAT_APPLY" val="1"/>
</p:tagLst>
</file>

<file path=ppt/tags/tag7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2488_1*l_h_f*1_3_1"/>
  <p:tag name="KSO_WM_TEMPLATE_CATEGORY" val="diagram"/>
  <p:tag name="KSO_WM_TEMPLATE_INDEX" val="20232488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70.85,&quot;left&quot;:346.125,&quot;top&quot;:119.1,&quot;width&quot;:528.2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文字是您思想的提炼，请简明扼要地阐述您的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726_1*a*1"/>
  <p:tag name="KSO_WM_TEMPLATE_CATEGORY" val="diagram"/>
  <p:tag name="KSO_WM_TEMPLATE_INDEX" val="20208726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a81a1a1ab0494ff8bf247e4e58c24d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0b80a31f12449419b7d2465d90c9183"/>
  <p:tag name="KSO_WM_UNIT_TEXT_FILL_FORE_SCHEMECOLOR_INDEX_BRIGHTNESS" val="0"/>
  <p:tag name="KSO_WM_UNIT_TEXT_FILL_FORE_SCHEMECOLOR_INDEX" val="13"/>
  <p:tag name="KSO_WM_UNIT_TEXT_FILL_TYPE" val="1"/>
  <p:tag name="KSO_WM_TEMPLATE_ASSEMBLE_XID" val="60656e7d4054ed1e2fb7f9d1"/>
  <p:tag name="KSO_WM_TEMPLATE_ASSEMBLE_GROUPID" val="60656e7d4054ed1e2fb7f9d1"/>
</p:tagLst>
</file>

<file path=ppt/tags/tag75.xml><?xml version="1.0" encoding="utf-8"?>
<p:tagLst xmlns:p="http://schemas.openxmlformats.org/presentationml/2006/main">
  <p:tag name="KSO_WM_UNIT_SUBTYPE" val="a"/>
  <p:tag name="KSO_WM_UNIT_PRESET_TEXT" val="单击此处输入你需要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19264_2*l_h_f*1_1_1"/>
  <p:tag name="KSO_WM_TEMPLATE_CATEGORY" val="diagram"/>
  <p:tag name="KSO_WM_TEMPLATE_INDEX" val="20219264"/>
  <p:tag name="KSO_WM_UNIT_LAYERLEVEL" val="1_1_1"/>
  <p:tag name="KSO_WM_TAG_VERSION" val="1.0"/>
  <p:tag name="KSO_WM_BEAUTIFY_FLAG" val="#wm#"/>
  <p:tag name="KSO_WM_CHIP_GROUPID" val="60b9e0bc65103b6cf1b28601"/>
  <p:tag name="KSO_WM_CHIP_XID" val="60b9e0bc65103b6cf1b28602"/>
  <p:tag name="KSO_WM_ASSEMBLE_CHIP_INDEX" val="d5690d11d68746f98d36cfefb6232dd2"/>
  <p:tag name="KSO_WM_UNIT_VALUE" val="77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283.1,&quot;left&quot;:149.4792125984252,&quot;top&quot;:204.6211811023622,&quot;width&quot;:648.6707874015749}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19264_2*l_h_a*1_1_1"/>
  <p:tag name="KSO_WM_TEMPLATE_CATEGORY" val="diagram"/>
  <p:tag name="KSO_WM_TEMPLATE_INDEX" val="20219264"/>
  <p:tag name="KSO_WM_UNIT_LAYERLEVEL" val="1_1_1"/>
  <p:tag name="KSO_WM_TAG_VERSION" val="1.0"/>
  <p:tag name="KSO_WM_BEAUTIFY_FLAG" val="#wm#"/>
  <p:tag name="KSO_WM_CHIP_GROUPID" val="60b9e0bc65103b6cf1b28601"/>
  <p:tag name="KSO_WM_CHIP_XID" val="60b9e0bc65103b6cf1b28602"/>
  <p:tag name="KSO_WM_ASSEMBLE_CHIP_INDEX" val="d5690d11d68746f98d36cfefb6232dd2"/>
  <p:tag name="KSO_WM_UNIT_VALUE" val="8"/>
  <p:tag name="KSO_WM_UNIT_TEXT_FILL_FORE_SCHEMECOLOR_INDEX_BRIGHTNESS" val="0"/>
  <p:tag name="KSO_WM_UNIT_TEXT_FILL_FORE_SCHEMECOLOR_INDEX" val="5"/>
  <p:tag name="KSO_WM_UNIT_TEXT_FILL_TYPE" val="1"/>
  <p:tag name="KSO_WM_UNIT_USESOURCEFORMAT_APPLY" val="1"/>
  <p:tag name="KSO_WM_DIAGRAM_VIRTUALLY_FRAME" val="{&quot;height&quot;:283.1,&quot;left&quot;:149.4792125984252,&quot;top&quot;:204.6211811023622,&quot;width&quot;:648.6707874015749}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19264_2*l_h_i*1_1_1"/>
  <p:tag name="KSO_WM_TEMPLATE_CATEGORY" val="diagram"/>
  <p:tag name="KSO_WM_TEMPLATE_INDEX" val="20219264"/>
  <p:tag name="KSO_WM_UNIT_LAYERLEVEL" val="1_1_1"/>
  <p:tag name="KSO_WM_TAG_VERSION" val="1.0"/>
  <p:tag name="KSO_WM_BEAUTIFY_FLAG" val="#wm#"/>
  <p:tag name="KSO_WM_CHIP_GROUPID" val="60b9e0bc65103b6cf1b28601"/>
  <p:tag name="KSO_WM_CHIP_XID" val="60b9e0bc65103b6cf1b28602"/>
  <p:tag name="KSO_WM_ASSEMBLE_CHIP_INDEX" val="d5690d11d68746f98d36cfefb6232dd2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283.1,&quot;left&quot;:149.4792125984252,&quot;top&quot;:204.6211811023622,&quot;width&quot;:648.6707874015749}"/>
</p:tagLst>
</file>

<file path=ppt/tags/tag78.xml><?xml version="1.0" encoding="utf-8"?>
<p:tagLst xmlns:p="http://schemas.openxmlformats.org/presentationml/2006/main">
  <p:tag name="KSO_WM_UNIT_SUBTYPE" val="a"/>
  <p:tag name="KSO_WM_UNIT_PRESET_TEXT" val="单击此处输入你需要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19264_2*l_h_f*1_2_1"/>
  <p:tag name="KSO_WM_TEMPLATE_CATEGORY" val="diagram"/>
  <p:tag name="KSO_WM_TEMPLATE_INDEX" val="20219264"/>
  <p:tag name="KSO_WM_UNIT_LAYERLEVEL" val="1_1_1"/>
  <p:tag name="KSO_WM_TAG_VERSION" val="1.0"/>
  <p:tag name="KSO_WM_BEAUTIFY_FLAG" val="#wm#"/>
  <p:tag name="KSO_WM_CHIP_GROUPID" val="60b9e0bc65103b6cf1b28601"/>
  <p:tag name="KSO_WM_CHIP_XID" val="60b9e0bc65103b6cf1b28602"/>
  <p:tag name="KSO_WM_ASSEMBLE_CHIP_INDEX" val="d5690d11d68746f98d36cfefb6232dd2"/>
  <p:tag name="KSO_WM_UNIT_VALUE" val="77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283.1,&quot;left&quot;:149.4792125984252,&quot;top&quot;:204.6211811023622,&quot;width&quot;:648.6707874015749}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19264_2*l_h_a*1_2_1"/>
  <p:tag name="KSO_WM_TEMPLATE_CATEGORY" val="diagram"/>
  <p:tag name="KSO_WM_TEMPLATE_INDEX" val="20219264"/>
  <p:tag name="KSO_WM_UNIT_LAYERLEVEL" val="1_1_1"/>
  <p:tag name="KSO_WM_TAG_VERSION" val="1.0"/>
  <p:tag name="KSO_WM_BEAUTIFY_FLAG" val="#wm#"/>
  <p:tag name="KSO_WM_CHIP_GROUPID" val="60b9e0bc65103b6cf1b28601"/>
  <p:tag name="KSO_WM_CHIP_XID" val="60b9e0bc65103b6cf1b28602"/>
  <p:tag name="KSO_WM_ASSEMBLE_CHIP_INDEX" val="d5690d11d68746f98d36cfefb6232dd2"/>
  <p:tag name="KSO_WM_UNIT_VALUE" val="8"/>
  <p:tag name="KSO_WM_UNIT_TEXT_FILL_FORE_SCHEMECOLOR_INDEX_BRIGHTNESS" val="0"/>
  <p:tag name="KSO_WM_UNIT_TEXT_FILL_FORE_SCHEMECOLOR_INDEX" val="7"/>
  <p:tag name="KSO_WM_UNIT_TEXT_FILL_TYPE" val="1"/>
  <p:tag name="KSO_WM_UNIT_USESOURCEFORMAT_APPLY" val="1"/>
  <p:tag name="KSO_WM_DIAGRAM_VIRTUALLY_FRAME" val="{&quot;height&quot;:283.1,&quot;left&quot;:149.4792125984252,&quot;top&quot;:204.6211811023622,&quot;width&quot;:648.6707874015749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i"/>
  <p:tag name="KSO_WM_UNIT_INDEX" val="2"/>
  <p:tag name="KSO_WM_UNIT_ID" val="diagram20209186_1*i*2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4d048e451764220ba4e859e0031c343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0d54168050c250ba656b67"/>
  <p:tag name="KSO_WM_CHIP_XID" val="5f0d54168050c250ba656b68"/>
  <p:tag name="KSO_WM_TEMPLATE_ASSEMBLE_XID" val="60656e8b4054ed1e2fb7fb32"/>
  <p:tag name="KSO_WM_TEMPLATE_ASSEMBLE_GROUPID" val="60656e8b4054ed1e2fb7fb32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19264_2*l_h_i*1_2_1"/>
  <p:tag name="KSO_WM_TEMPLATE_CATEGORY" val="diagram"/>
  <p:tag name="KSO_WM_TEMPLATE_INDEX" val="20219264"/>
  <p:tag name="KSO_WM_UNIT_LAYERLEVEL" val="1_1_1"/>
  <p:tag name="KSO_WM_TAG_VERSION" val="1.0"/>
  <p:tag name="KSO_WM_BEAUTIFY_FLAG" val="#wm#"/>
  <p:tag name="KSO_WM_CHIP_GROUPID" val="60b9e0bc65103b6cf1b28601"/>
  <p:tag name="KSO_WM_CHIP_XID" val="60b9e0bc65103b6cf1b28602"/>
  <p:tag name="KSO_WM_ASSEMBLE_CHIP_INDEX" val="d5690d11d68746f98d36cfefb6232dd2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283.1,&quot;left&quot;:149.4792125984252,&quot;top&quot;:204.6211811023622,&quot;width&quot;:648.6707874015749}"/>
</p:tagLst>
</file>

<file path=ppt/tags/tag81.xml><?xml version="1.0" encoding="utf-8"?>
<p:tagLst xmlns:p="http://schemas.openxmlformats.org/presentationml/2006/main">
  <p:tag name="KSO_WM_UNIT_SUBTYPE" val="a"/>
  <p:tag name="KSO_WM_UNIT_PRESET_TEXT" val="单击此处输入你需要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9264_2*l_h_f*1_3_1"/>
  <p:tag name="KSO_WM_TEMPLATE_CATEGORY" val="diagram"/>
  <p:tag name="KSO_WM_TEMPLATE_INDEX" val="20219264"/>
  <p:tag name="KSO_WM_UNIT_LAYERLEVEL" val="1_1_1"/>
  <p:tag name="KSO_WM_TAG_VERSION" val="1.0"/>
  <p:tag name="KSO_WM_BEAUTIFY_FLAG" val="#wm#"/>
  <p:tag name="KSO_WM_CHIP_GROUPID" val="60b9e0bc65103b6cf1b28601"/>
  <p:tag name="KSO_WM_CHIP_XID" val="60b9e0bc65103b6cf1b28602"/>
  <p:tag name="KSO_WM_ASSEMBLE_CHIP_INDEX" val="d5690d11d68746f98d36cfefb6232dd2"/>
  <p:tag name="KSO_WM_UNIT_VALUE" val="77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283.1,&quot;left&quot;:149.4792125984252,&quot;top&quot;:204.6211811023622,&quot;width&quot;:648.6707874015749}"/>
</p:tagLst>
</file>

<file path=ppt/tags/tag8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19264_2*l_h_a*1_3_1"/>
  <p:tag name="KSO_WM_TEMPLATE_CATEGORY" val="diagram"/>
  <p:tag name="KSO_WM_TEMPLATE_INDEX" val="20219264"/>
  <p:tag name="KSO_WM_UNIT_LAYERLEVEL" val="1_1_1"/>
  <p:tag name="KSO_WM_TAG_VERSION" val="1.0"/>
  <p:tag name="KSO_WM_BEAUTIFY_FLAG" val="#wm#"/>
  <p:tag name="KSO_WM_CHIP_GROUPID" val="60b9e0bc65103b6cf1b28601"/>
  <p:tag name="KSO_WM_CHIP_XID" val="60b9e0bc65103b6cf1b28602"/>
  <p:tag name="KSO_WM_ASSEMBLE_CHIP_INDEX" val="d5690d11d68746f98d36cfefb6232dd2"/>
  <p:tag name="KSO_WM_UNIT_VALUE" val="8"/>
  <p:tag name="KSO_WM_UNIT_TEXT_FILL_FORE_SCHEMECOLOR_INDEX_BRIGHTNESS" val="0"/>
  <p:tag name="KSO_WM_UNIT_TEXT_FILL_FORE_SCHEMECOLOR_INDEX" val="5"/>
  <p:tag name="KSO_WM_UNIT_TEXT_FILL_TYPE" val="1"/>
  <p:tag name="KSO_WM_UNIT_USESOURCEFORMAT_APPLY" val="1"/>
  <p:tag name="KSO_WM_DIAGRAM_VIRTUALLY_FRAME" val="{&quot;height&quot;:283.1,&quot;left&quot;:149.4792125984252,&quot;top&quot;:204.6211811023622,&quot;width&quot;:648.6707874015749}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19264_2*l_h_i*1_3_1"/>
  <p:tag name="KSO_WM_TEMPLATE_CATEGORY" val="diagram"/>
  <p:tag name="KSO_WM_TEMPLATE_INDEX" val="20219264"/>
  <p:tag name="KSO_WM_UNIT_LAYERLEVEL" val="1_1_1"/>
  <p:tag name="KSO_WM_TAG_VERSION" val="1.0"/>
  <p:tag name="KSO_WM_BEAUTIFY_FLAG" val="#wm#"/>
  <p:tag name="KSO_WM_CHIP_GROUPID" val="60b9e0bc65103b6cf1b28601"/>
  <p:tag name="KSO_WM_CHIP_XID" val="60b9e0bc65103b6cf1b28602"/>
  <p:tag name="KSO_WM_ASSEMBLE_CHIP_INDEX" val="d5690d11d68746f98d36cfefb6232dd2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283.1,&quot;left&quot;:149.4792125984252,&quot;top&quot;:204.6211811023622,&quot;width&quot;:648.6707874015749}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726_1*a*1"/>
  <p:tag name="KSO_WM_TEMPLATE_CATEGORY" val="diagram"/>
  <p:tag name="KSO_WM_TEMPLATE_INDEX" val="20208726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a81a1a1ab0494ff8bf247e4e58c24d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0b80a31f12449419b7d2465d90c9183"/>
  <p:tag name="KSO_WM_UNIT_TEXT_FILL_FORE_SCHEMECOLOR_INDEX_BRIGHTNESS" val="0"/>
  <p:tag name="KSO_WM_UNIT_TEXT_FILL_FORE_SCHEMECOLOR_INDEX" val="13"/>
  <p:tag name="KSO_WM_UNIT_TEXT_FILL_TYPE" val="1"/>
  <p:tag name="KSO_WM_TEMPLATE_ASSEMBLE_XID" val="60656e7d4054ed1e2fb7f9d1"/>
  <p:tag name="KSO_WM_TEMPLATE_ASSEMBLE_GROUPID" val="60656e7d4054ed1e2fb7f9d1"/>
</p:tagLst>
</file>

<file path=ppt/tags/tag85.xml><?xml version="1.0" encoding="utf-8"?>
<p:tagLst xmlns:p="http://schemas.openxmlformats.org/presentationml/2006/main">
  <p:tag name="KSO_WM_UNIT_SUBTYPE" val="a"/>
  <p:tag name="KSO_WM_UNIT_PRESET_TEXT" val="单击此处输入你需要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19264_2*l_h_f*1_1_1"/>
  <p:tag name="KSO_WM_TEMPLATE_CATEGORY" val="diagram"/>
  <p:tag name="KSO_WM_TEMPLATE_INDEX" val="20219264"/>
  <p:tag name="KSO_WM_UNIT_LAYERLEVEL" val="1_1_1"/>
  <p:tag name="KSO_WM_TAG_VERSION" val="1.0"/>
  <p:tag name="KSO_WM_BEAUTIFY_FLAG" val="#wm#"/>
  <p:tag name="KSO_WM_CHIP_GROUPID" val="60b9e0bc65103b6cf1b28601"/>
  <p:tag name="KSO_WM_CHIP_XID" val="60b9e0bc65103b6cf1b28602"/>
  <p:tag name="KSO_WM_ASSEMBLE_CHIP_INDEX" val="d5690d11d68746f98d36cfefb6232dd2"/>
  <p:tag name="KSO_WM_UNIT_VALUE" val="77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283.1,&quot;left&quot;:149.4792125984252,&quot;top&quot;:204.6211811023622,&quot;width&quot;:648.6707874015749}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19264_2*l_h_a*1_1_1"/>
  <p:tag name="KSO_WM_TEMPLATE_CATEGORY" val="diagram"/>
  <p:tag name="KSO_WM_TEMPLATE_INDEX" val="20219264"/>
  <p:tag name="KSO_WM_UNIT_LAYERLEVEL" val="1_1_1"/>
  <p:tag name="KSO_WM_TAG_VERSION" val="1.0"/>
  <p:tag name="KSO_WM_BEAUTIFY_FLAG" val="#wm#"/>
  <p:tag name="KSO_WM_CHIP_GROUPID" val="60b9e0bc65103b6cf1b28601"/>
  <p:tag name="KSO_WM_CHIP_XID" val="60b9e0bc65103b6cf1b28602"/>
  <p:tag name="KSO_WM_ASSEMBLE_CHIP_INDEX" val="d5690d11d68746f98d36cfefb6232dd2"/>
  <p:tag name="KSO_WM_UNIT_VALUE" val="8"/>
  <p:tag name="KSO_WM_UNIT_TEXT_FILL_FORE_SCHEMECOLOR_INDEX_BRIGHTNESS" val="0"/>
  <p:tag name="KSO_WM_UNIT_TEXT_FILL_FORE_SCHEMECOLOR_INDEX" val="5"/>
  <p:tag name="KSO_WM_UNIT_TEXT_FILL_TYPE" val="1"/>
  <p:tag name="KSO_WM_UNIT_USESOURCEFORMAT_APPLY" val="1"/>
  <p:tag name="KSO_WM_DIAGRAM_VIRTUALLY_FRAME" val="{&quot;height&quot;:283.1,&quot;left&quot;:149.4792125984252,&quot;top&quot;:204.6211811023622,&quot;width&quot;:648.6707874015749}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19264_2*l_h_i*1_1_1"/>
  <p:tag name="KSO_WM_TEMPLATE_CATEGORY" val="diagram"/>
  <p:tag name="KSO_WM_TEMPLATE_INDEX" val="20219264"/>
  <p:tag name="KSO_WM_UNIT_LAYERLEVEL" val="1_1_1"/>
  <p:tag name="KSO_WM_TAG_VERSION" val="1.0"/>
  <p:tag name="KSO_WM_BEAUTIFY_FLAG" val="#wm#"/>
  <p:tag name="KSO_WM_CHIP_GROUPID" val="60b9e0bc65103b6cf1b28601"/>
  <p:tag name="KSO_WM_CHIP_XID" val="60b9e0bc65103b6cf1b28602"/>
  <p:tag name="KSO_WM_ASSEMBLE_CHIP_INDEX" val="d5690d11d68746f98d36cfefb6232dd2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283.1,&quot;left&quot;:149.4792125984252,&quot;top&quot;:204.6211811023622,&quot;width&quot;:648.6707874015749}"/>
</p:tagLst>
</file>

<file path=ppt/tags/tag88.xml><?xml version="1.0" encoding="utf-8"?>
<p:tagLst xmlns:p="http://schemas.openxmlformats.org/presentationml/2006/main">
  <p:tag name="KSO_WM_UNIT_SUBTYPE" val="a"/>
  <p:tag name="KSO_WM_UNIT_PRESET_TEXT" val="单击此处输入你需要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19264_2*l_h_f*1_2_1"/>
  <p:tag name="KSO_WM_TEMPLATE_CATEGORY" val="diagram"/>
  <p:tag name="KSO_WM_TEMPLATE_INDEX" val="20219264"/>
  <p:tag name="KSO_WM_UNIT_LAYERLEVEL" val="1_1_1"/>
  <p:tag name="KSO_WM_TAG_VERSION" val="1.0"/>
  <p:tag name="KSO_WM_BEAUTIFY_FLAG" val="#wm#"/>
  <p:tag name="KSO_WM_CHIP_GROUPID" val="60b9e0bc65103b6cf1b28601"/>
  <p:tag name="KSO_WM_CHIP_XID" val="60b9e0bc65103b6cf1b28602"/>
  <p:tag name="KSO_WM_ASSEMBLE_CHIP_INDEX" val="d5690d11d68746f98d36cfefb6232dd2"/>
  <p:tag name="KSO_WM_UNIT_VALUE" val="77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283.1,&quot;left&quot;:149.4792125984252,&quot;top&quot;:204.6211811023622,&quot;width&quot;:648.6707874015749}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19264_2*l_h_a*1_2_1"/>
  <p:tag name="KSO_WM_TEMPLATE_CATEGORY" val="diagram"/>
  <p:tag name="KSO_WM_TEMPLATE_INDEX" val="20219264"/>
  <p:tag name="KSO_WM_UNIT_LAYERLEVEL" val="1_1_1"/>
  <p:tag name="KSO_WM_TAG_VERSION" val="1.0"/>
  <p:tag name="KSO_WM_BEAUTIFY_FLAG" val="#wm#"/>
  <p:tag name="KSO_WM_CHIP_GROUPID" val="60b9e0bc65103b6cf1b28601"/>
  <p:tag name="KSO_WM_CHIP_XID" val="60b9e0bc65103b6cf1b28602"/>
  <p:tag name="KSO_WM_ASSEMBLE_CHIP_INDEX" val="d5690d11d68746f98d36cfefb6232dd2"/>
  <p:tag name="KSO_WM_UNIT_VALUE" val="8"/>
  <p:tag name="KSO_WM_UNIT_TEXT_FILL_FORE_SCHEMECOLOR_INDEX_BRIGHTNESS" val="0"/>
  <p:tag name="KSO_WM_UNIT_TEXT_FILL_FORE_SCHEMECOLOR_INDEX" val="7"/>
  <p:tag name="KSO_WM_UNIT_TEXT_FILL_TYPE" val="1"/>
  <p:tag name="KSO_WM_UNIT_USESOURCEFORMAT_APPLY" val="1"/>
  <p:tag name="KSO_WM_DIAGRAM_VIRTUALLY_FRAME" val="{&quot;height&quot;:283.1,&quot;left&quot;:149.4792125984252,&quot;top&quot;:204.6211811023622,&quot;width&quot;:648.6707874015749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i"/>
  <p:tag name="KSO_WM_UNIT_INDEX" val="3"/>
  <p:tag name="KSO_WM_UNIT_ID" val="diagram20209186_1*i*3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SM_LIMIT_TYPE" val="2"/>
  <p:tag name="KSO_WM_CHIP_GROUPID" val="5f0d54168050c250ba656b67"/>
  <p:tag name="KSO_WM_CHIP_XID" val="5f0d54168050c250ba656b68"/>
  <p:tag name="KSO_WM_UNIT_VALUE" val="2"/>
  <p:tag name="KSO_WM_TEMPLATE_ASSEMBLE_XID" val="60656e8b4054ed1e2fb7fb32"/>
  <p:tag name="KSO_WM_TEMPLATE_ASSEMBLE_GROUPID" val="60656e8b4054ed1e2fb7fb32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19264_2*l_h_i*1_2_1"/>
  <p:tag name="KSO_WM_TEMPLATE_CATEGORY" val="diagram"/>
  <p:tag name="KSO_WM_TEMPLATE_INDEX" val="20219264"/>
  <p:tag name="KSO_WM_UNIT_LAYERLEVEL" val="1_1_1"/>
  <p:tag name="KSO_WM_TAG_VERSION" val="1.0"/>
  <p:tag name="KSO_WM_BEAUTIFY_FLAG" val="#wm#"/>
  <p:tag name="KSO_WM_CHIP_GROUPID" val="60b9e0bc65103b6cf1b28601"/>
  <p:tag name="KSO_WM_CHIP_XID" val="60b9e0bc65103b6cf1b28602"/>
  <p:tag name="KSO_WM_ASSEMBLE_CHIP_INDEX" val="d5690d11d68746f98d36cfefb6232dd2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283.1,&quot;left&quot;:149.4792125984252,&quot;top&quot;:204.6211811023622,&quot;width&quot;:648.6707874015749}"/>
</p:tagLst>
</file>

<file path=ppt/tags/tag91.xml><?xml version="1.0" encoding="utf-8"?>
<p:tagLst xmlns:p="http://schemas.openxmlformats.org/presentationml/2006/main">
  <p:tag name="KSO_WM_UNIT_SUBTYPE" val="a"/>
  <p:tag name="KSO_WM_UNIT_PRESET_TEXT" val="单击此处输入你需要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9264_2*l_h_f*1_3_1"/>
  <p:tag name="KSO_WM_TEMPLATE_CATEGORY" val="diagram"/>
  <p:tag name="KSO_WM_TEMPLATE_INDEX" val="20219264"/>
  <p:tag name="KSO_WM_UNIT_LAYERLEVEL" val="1_1_1"/>
  <p:tag name="KSO_WM_TAG_VERSION" val="1.0"/>
  <p:tag name="KSO_WM_BEAUTIFY_FLAG" val="#wm#"/>
  <p:tag name="KSO_WM_CHIP_GROUPID" val="60b9e0bc65103b6cf1b28601"/>
  <p:tag name="KSO_WM_CHIP_XID" val="60b9e0bc65103b6cf1b28602"/>
  <p:tag name="KSO_WM_ASSEMBLE_CHIP_INDEX" val="d5690d11d68746f98d36cfefb6232dd2"/>
  <p:tag name="KSO_WM_UNIT_VALUE" val="77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283.1,&quot;left&quot;:149.4792125984252,&quot;top&quot;:204.6211811023622,&quot;width&quot;:648.6707874015749}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19264_2*l_h_a*1_3_1"/>
  <p:tag name="KSO_WM_TEMPLATE_CATEGORY" val="diagram"/>
  <p:tag name="KSO_WM_TEMPLATE_INDEX" val="20219264"/>
  <p:tag name="KSO_WM_UNIT_LAYERLEVEL" val="1_1_1"/>
  <p:tag name="KSO_WM_TAG_VERSION" val="1.0"/>
  <p:tag name="KSO_WM_BEAUTIFY_FLAG" val="#wm#"/>
  <p:tag name="KSO_WM_CHIP_GROUPID" val="60b9e0bc65103b6cf1b28601"/>
  <p:tag name="KSO_WM_CHIP_XID" val="60b9e0bc65103b6cf1b28602"/>
  <p:tag name="KSO_WM_ASSEMBLE_CHIP_INDEX" val="d5690d11d68746f98d36cfefb6232dd2"/>
  <p:tag name="KSO_WM_UNIT_VALUE" val="8"/>
  <p:tag name="KSO_WM_UNIT_TEXT_FILL_FORE_SCHEMECOLOR_INDEX_BRIGHTNESS" val="0"/>
  <p:tag name="KSO_WM_UNIT_TEXT_FILL_FORE_SCHEMECOLOR_INDEX" val="5"/>
  <p:tag name="KSO_WM_UNIT_TEXT_FILL_TYPE" val="1"/>
  <p:tag name="KSO_WM_UNIT_USESOURCEFORMAT_APPLY" val="1"/>
  <p:tag name="KSO_WM_DIAGRAM_VIRTUALLY_FRAME" val="{&quot;height&quot;:283.1,&quot;left&quot;:149.4792125984252,&quot;top&quot;:204.6211811023622,&quot;width&quot;:648.6707874015749}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19264_2*l_h_i*1_3_1"/>
  <p:tag name="KSO_WM_TEMPLATE_CATEGORY" val="diagram"/>
  <p:tag name="KSO_WM_TEMPLATE_INDEX" val="20219264"/>
  <p:tag name="KSO_WM_UNIT_LAYERLEVEL" val="1_1_1"/>
  <p:tag name="KSO_WM_TAG_VERSION" val="1.0"/>
  <p:tag name="KSO_WM_BEAUTIFY_FLAG" val="#wm#"/>
  <p:tag name="KSO_WM_CHIP_GROUPID" val="60b9e0bc65103b6cf1b28601"/>
  <p:tag name="KSO_WM_CHIP_XID" val="60b9e0bc65103b6cf1b28602"/>
  <p:tag name="KSO_WM_ASSEMBLE_CHIP_INDEX" val="d5690d11d68746f98d36cfefb6232dd2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283.1,&quot;left&quot;:149.4792125984252,&quot;top&quot;:204.6211811023622,&quot;width&quot;:648.6707874015749}"/>
</p:tagLst>
</file>

<file path=ppt/tags/tag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726_1*a*1"/>
  <p:tag name="KSO_WM_TEMPLATE_CATEGORY" val="diagram"/>
  <p:tag name="KSO_WM_TEMPLATE_INDEX" val="20208726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a81a1a1ab0494ff8bf247e4e58c24d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0b80a31f12449419b7d2465d90c9183"/>
  <p:tag name="KSO_WM_UNIT_TEXT_FILL_FORE_SCHEMECOLOR_INDEX_BRIGHTNESS" val="0"/>
  <p:tag name="KSO_WM_UNIT_TEXT_FILL_FORE_SCHEMECOLOR_INDEX" val="13"/>
  <p:tag name="KSO_WM_UNIT_TEXT_FILL_TYPE" val="1"/>
  <p:tag name="KSO_WM_TEMPLATE_ASSEMBLE_XID" val="60656e7d4054ed1e2fb7f9d1"/>
  <p:tag name="KSO_WM_TEMPLATE_ASSEMBLE_GROUPID" val="60656e7d4054ed1e2fb7f9d1"/>
</p:tagLst>
</file>

<file path=ppt/tags/tag9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550_1*f*1"/>
  <p:tag name="KSO_WM_TEMPLATE_CATEGORY" val="diagram"/>
  <p:tag name="KSO_WM_TEMPLATE_INDEX" val="2021355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42"/>
  <p:tag name="KSO_WM_UNIT_SHOW_EDIT_AREA_INDICATION" val="1"/>
  <p:tag name="KSO_WM_CHIP_GROUPID" val="5e6b05596848fb12bee65ac8"/>
  <p:tag name="KSO_WM_CHIP_XID" val="5e6b05596848fb12bee65aca"/>
  <p:tag name="KSO_WM_UNIT_DEC_AREA_ID" val="7cac9eb14d5b496c9f6c6630ba265d8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8ba5ca2741f4e36a2045bff4ad70628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f434054ed1e2fb80687"/>
  <p:tag name="KSO_WM_TEMPLATE_ASSEMBLE_GROUPID" val="60656f434054ed1e2fb80687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303_1*i*1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SM_LIMIT_TYPE" val="2"/>
  <p:tag name="KSO_WM_UNIT_BLOCK" val="0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UNIT_DEC_AREA_ID" val="d6b7b97a08cd45318ddbc29e28f79a68"/>
  <p:tag name="PA" val="v5.2.11"/>
  <p:tag name="KSO_WM_CHIP_GROUPID" val="5e757e3269be4861f5f8614a"/>
  <p:tag name="KSO_WM_CHIP_XID" val="5f607145688f7a6c7bea32a6"/>
  <p:tag name="KSO_WM_UNIT_LINE_FORE_SCHEMECOLOR_INDEX_BRIGHTNESS" val="-0.25"/>
  <p:tag name="KSO_WM_UNIT_LINE_FORE_SCHEMECOLOR_INDEX" val="14"/>
  <p:tag name="KSO_WM_UNIT_LINE_FILL_TYPE" val="2"/>
  <p:tag name="KSO_WM_TEMPLATE_ASSEMBLE_XID" val="60656f434054ed1e2fb80686"/>
  <p:tag name="KSO_WM_TEMPLATE_ASSEMBLE_GROUPID" val="60656f434054ed1e2fb80686"/>
</p:tagLst>
</file>

<file path=ppt/tags/tag97.xml><?xml version="1.0" encoding="utf-8"?>
<p:tagLst xmlns:p="http://schemas.openxmlformats.org/presentationml/2006/main">
  <p:tag name="KSO_WM_UNIT_BLOCK" val="0"/>
  <p:tag name="KSO_WM_UNIT_SM_LIMIT_TYPE" val="2"/>
  <p:tag name="KSO_WM_UNIT_DEC_AREA_ID" val="09af2422ee32446883a82694180d26f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03_1*i*2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757e3269be4861f5f8614a"/>
  <p:tag name="KSO_WM_CHIP_XID" val="5f607145688f7a6c7bea32a6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72"/>
  <p:tag name="KSO_WM_TEMPLATE_ASSEMBLE_XID" val="60656f434054ed1e2fb80686"/>
  <p:tag name="KSO_WM_TEMPLATE_ASSEMBLE_GROUPID" val="60656f434054ed1e2fb80686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303_1*i*3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UNIT_DEC_AREA_ID" val="d5b40817ac0b46399ce6168549b75b5b"/>
  <p:tag name="PA" val="v5.2.11"/>
  <p:tag name="KSO_WM_CHIP_GROUPID" val="5e757e3269be4861f5f8614a"/>
  <p:tag name="KSO_WM_CHIP_XID" val="5f607145688f7a6c7bea32a6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60656f434054ed1e2fb80686"/>
  <p:tag name="KSO_WM_TEMPLATE_ASSEMBLE_GROUPID" val="60656f434054ed1e2fb80686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2303_1*i*4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SM_LIMIT_TYPE" val="2"/>
  <p:tag name="KSO_WM_UNIT_BLOCK" val="0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UNIT_DEC_AREA_ID" val="bf73e0fa95254115a65380345b4aa9dc"/>
  <p:tag name="PA" val="v5.2.11"/>
  <p:tag name="KSO_WM_CHIP_GROUPID" val="5e757e3269be4861f5f8614a"/>
  <p:tag name="KSO_WM_CHIP_XID" val="5f607145688f7a6c7bea32a6"/>
  <p:tag name="KSO_WM_UNIT_LINE_FORE_SCHEMECOLOR_INDEX_BRIGHTNESS" val="-0.25"/>
  <p:tag name="KSO_WM_UNIT_LINE_FORE_SCHEMECOLOR_INDEX" val="14"/>
  <p:tag name="KSO_WM_UNIT_LINE_FILL_TYPE" val="2"/>
  <p:tag name="KSO_WM_TEMPLATE_ASSEMBLE_XID" val="60656f434054ed1e2fb80686"/>
  <p:tag name="KSO_WM_TEMPLATE_ASSEMBLE_GROUPID" val="60656f434054ed1e2fb8068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4033</Words>
  <Application>WPS Office WWO_feishu_20241028185521-3ecd29d096</Application>
  <PresentationFormat>On-screen Show (16:9)</PresentationFormat>
  <Paragraphs>506</Paragraphs>
  <Slides>27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汉仪旗黑KW 55S</vt:lpstr>
      <vt:lpstr>微软雅黑</vt:lpstr>
      <vt:lpstr>微软雅黑</vt:lpstr>
      <vt:lpstr>Segoe UI</vt:lpstr>
      <vt:lpstr>Gill Sans</vt:lpstr>
      <vt:lpstr>Times New Roman</vt:lpstr>
      <vt:lpstr>Wingdings</vt:lpstr>
      <vt:lpstr>Arial</vt:lpstr>
      <vt:lpstr>汉仪书宋二KW</vt:lpstr>
      <vt:lpstr>等线</vt:lpstr>
      <vt:lpstr>Calibri</vt:lpstr>
      <vt:lpstr>汉仪中等线KW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李沅衡</cp:lastModifiedBy>
  <dcterms:created xsi:type="dcterms:W3CDTF">2025-03-13T09:18:12Z</dcterms:created>
  <dcterms:modified xsi:type="dcterms:W3CDTF">2025-03-13T09:18:12Z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CB23D2D9CEAB4ECF873EFB76ABEED2F8_13</vt:lpwstr>
  </property>
  <property fmtid="{D5CDD505-2E9C-101B-9397-08002B2CF9AE}" pid="3" name="KSOProductBuildVer">
    <vt:lpwstr>2052-0.0.0.0</vt:lpwstr>
  </property>
</Properties>
</file>